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9"/>
  </p:notesMasterIdLst>
  <p:handoutMasterIdLst>
    <p:handoutMasterId r:id="rId100"/>
  </p:handoutMasterIdLst>
  <p:sldIdLst>
    <p:sldId id="1633" r:id="rId2"/>
    <p:sldId id="1520" r:id="rId3"/>
    <p:sldId id="1638" r:id="rId4"/>
    <p:sldId id="1639" r:id="rId5"/>
    <p:sldId id="1659" r:id="rId6"/>
    <p:sldId id="1660" r:id="rId7"/>
    <p:sldId id="1661" r:id="rId8"/>
    <p:sldId id="1662" r:id="rId9"/>
    <p:sldId id="1663" r:id="rId10"/>
    <p:sldId id="1664" r:id="rId11"/>
    <p:sldId id="1666" r:id="rId12"/>
    <p:sldId id="1665" r:id="rId13"/>
    <p:sldId id="1667" r:id="rId14"/>
    <p:sldId id="1668" r:id="rId15"/>
    <p:sldId id="1669" r:id="rId16"/>
    <p:sldId id="1670" r:id="rId17"/>
    <p:sldId id="1671" r:id="rId18"/>
    <p:sldId id="1640" r:id="rId19"/>
    <p:sldId id="1672" r:id="rId20"/>
    <p:sldId id="1673" r:id="rId21"/>
    <p:sldId id="1641" r:id="rId22"/>
    <p:sldId id="1642" r:id="rId23"/>
    <p:sldId id="1674" r:id="rId24"/>
    <p:sldId id="1675" r:id="rId25"/>
    <p:sldId id="1676" r:id="rId26"/>
    <p:sldId id="1677" r:id="rId27"/>
    <p:sldId id="1678" r:id="rId28"/>
    <p:sldId id="1679" r:id="rId29"/>
    <p:sldId id="1681" r:id="rId30"/>
    <p:sldId id="1680" r:id="rId31"/>
    <p:sldId id="1682" r:id="rId32"/>
    <p:sldId id="1683" r:id="rId33"/>
    <p:sldId id="1684" r:id="rId34"/>
    <p:sldId id="1685" r:id="rId35"/>
    <p:sldId id="1686" r:id="rId36"/>
    <p:sldId id="1688" r:id="rId37"/>
    <p:sldId id="1635" r:id="rId38"/>
    <p:sldId id="1689" r:id="rId39"/>
    <p:sldId id="1687" r:id="rId40"/>
    <p:sldId id="1589" r:id="rId41"/>
    <p:sldId id="1690" r:id="rId42"/>
    <p:sldId id="1691" r:id="rId43"/>
    <p:sldId id="1693" r:id="rId44"/>
    <p:sldId id="1694" r:id="rId45"/>
    <p:sldId id="1695" r:id="rId46"/>
    <p:sldId id="1696" r:id="rId47"/>
    <p:sldId id="1697" r:id="rId48"/>
    <p:sldId id="1698" r:id="rId49"/>
    <p:sldId id="1699" r:id="rId50"/>
    <p:sldId id="1700" r:id="rId51"/>
    <p:sldId id="1701" r:id="rId52"/>
    <p:sldId id="1704" r:id="rId53"/>
    <p:sldId id="1703" r:id="rId54"/>
    <p:sldId id="1705" r:id="rId55"/>
    <p:sldId id="1706" r:id="rId56"/>
    <p:sldId id="1646" r:id="rId57"/>
    <p:sldId id="1647" r:id="rId58"/>
    <p:sldId id="1707" r:id="rId59"/>
    <p:sldId id="1708" r:id="rId60"/>
    <p:sldId id="1709" r:id="rId61"/>
    <p:sldId id="1710" r:id="rId62"/>
    <p:sldId id="1711" r:id="rId63"/>
    <p:sldId id="1712" r:id="rId64"/>
    <p:sldId id="1713" r:id="rId65"/>
    <p:sldId id="1714" r:id="rId66"/>
    <p:sldId id="1715" r:id="rId67"/>
    <p:sldId id="1716" r:id="rId68"/>
    <p:sldId id="1717" r:id="rId69"/>
    <p:sldId id="1655" r:id="rId70"/>
    <p:sldId id="1656" r:id="rId71"/>
    <p:sldId id="1657" r:id="rId72"/>
    <p:sldId id="1597" r:id="rId73"/>
    <p:sldId id="1741" r:id="rId74"/>
    <p:sldId id="1719" r:id="rId75"/>
    <p:sldId id="1720" r:id="rId76"/>
    <p:sldId id="1721" r:id="rId77"/>
    <p:sldId id="1722" r:id="rId78"/>
    <p:sldId id="1723" r:id="rId79"/>
    <p:sldId id="1724" r:id="rId80"/>
    <p:sldId id="1725" r:id="rId81"/>
    <p:sldId id="1726" r:id="rId82"/>
    <p:sldId id="1727" r:id="rId83"/>
    <p:sldId id="1728" r:id="rId84"/>
    <p:sldId id="1729" r:id="rId85"/>
    <p:sldId id="1730" r:id="rId86"/>
    <p:sldId id="1731" r:id="rId87"/>
    <p:sldId id="1732" r:id="rId88"/>
    <p:sldId id="1733" r:id="rId89"/>
    <p:sldId id="1734" r:id="rId90"/>
    <p:sldId id="1738" r:id="rId91"/>
    <p:sldId id="1742" r:id="rId92"/>
    <p:sldId id="1736" r:id="rId93"/>
    <p:sldId id="1743" r:id="rId94"/>
    <p:sldId id="1737" r:id="rId95"/>
    <p:sldId id="1739" r:id="rId96"/>
    <p:sldId id="1740" r:id="rId97"/>
    <p:sldId id="1634" r:id="rId98"/>
  </p:sldIdLst>
  <p:sldSz cx="12190413" cy="6859588"/>
  <p:notesSz cx="6858000" cy="9144000"/>
  <p:defaultText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0066FF"/>
    <a:srgbClr val="9BBD59"/>
    <a:srgbClr val="B4C7E7"/>
    <a:srgbClr val="7BC14A"/>
    <a:srgbClr val="FFD966"/>
    <a:srgbClr val="F3EFE5"/>
    <a:srgbClr val="00CCFF"/>
    <a:srgbClr val="FF9900"/>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16" autoAdjust="0"/>
    <p:restoredTop sz="96970" autoAdjust="0"/>
  </p:normalViewPr>
  <p:slideViewPr>
    <p:cSldViewPr>
      <p:cViewPr>
        <p:scale>
          <a:sx n="75" d="100"/>
          <a:sy n="75" d="100"/>
        </p:scale>
        <p:origin x="-1908" y="-852"/>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79" d="100"/>
          <a:sy n="79" d="100"/>
        </p:scale>
        <p:origin x="-3966"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2017/3/30</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38111383"/>
      </p:ext>
    </p:extLst>
  </p:cSld>
  <p:clrMap bg1="lt1" tx1="dk1" bg2="lt2" tx2="dk2" accent1="accent1" accent2="accent2" accent3="accent3" accent4="accent4" accent5="accent5" accent6="accent6" hlink="hlink" folHlink="folHlink"/>
</p:handoutMaster>
</file>

<file path=ppt/media/image1.jpeg>
</file>

<file path=ppt/media/image2.ti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2017/3/30</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2725096833"/>
      </p:ext>
    </p:extLst>
  </p:cSld>
  <p:clrMap bg1="lt1" tx1="dk1" bg2="lt2" tx2="dk2" accent1="accent1" accent2="accent2" accent3="accent3" accent4="accent4" accent5="accent5" accent6="accent6" hlink="hlink" folHlink="folHlink"/>
  <p:notesStyle>
    <a:lvl1pPr marL="0" algn="l" defTabSz="1218565" rtl="0" eaLnBrk="1" latinLnBrk="0" hangingPunct="1">
      <a:defRPr sz="1600" kern="1200">
        <a:solidFill>
          <a:schemeClr val="tx1"/>
        </a:solidFill>
        <a:latin typeface="+mn-lt"/>
        <a:ea typeface="+mn-ea"/>
        <a:cs typeface="+mn-cs"/>
      </a:defRPr>
    </a:lvl1pPr>
    <a:lvl2pPr marL="609600" algn="l" defTabSz="1218565" rtl="0" eaLnBrk="1" latinLnBrk="0" hangingPunct="1">
      <a:defRPr sz="1600" kern="1200">
        <a:solidFill>
          <a:schemeClr val="tx1"/>
        </a:solidFill>
        <a:latin typeface="+mn-lt"/>
        <a:ea typeface="+mn-ea"/>
        <a:cs typeface="+mn-cs"/>
      </a:defRPr>
    </a:lvl2pPr>
    <a:lvl3pPr marL="1219200" algn="l" defTabSz="1218565" rtl="0" eaLnBrk="1" latinLnBrk="0" hangingPunct="1">
      <a:defRPr sz="1600" kern="1200">
        <a:solidFill>
          <a:schemeClr val="tx1"/>
        </a:solidFill>
        <a:latin typeface="+mn-lt"/>
        <a:ea typeface="+mn-ea"/>
        <a:cs typeface="+mn-cs"/>
      </a:defRPr>
    </a:lvl3pPr>
    <a:lvl4pPr marL="1828800" algn="l" defTabSz="1218565" rtl="0" eaLnBrk="1" latinLnBrk="0" hangingPunct="1">
      <a:defRPr sz="1600" kern="1200">
        <a:solidFill>
          <a:schemeClr val="tx1"/>
        </a:solidFill>
        <a:latin typeface="+mn-lt"/>
        <a:ea typeface="+mn-ea"/>
        <a:cs typeface="+mn-cs"/>
      </a:defRPr>
    </a:lvl4pPr>
    <a:lvl5pPr marL="2438400" algn="l" defTabSz="1218565" rtl="0" eaLnBrk="1" latinLnBrk="0" hangingPunct="1">
      <a:defRPr sz="1600" kern="1200">
        <a:solidFill>
          <a:schemeClr val="tx1"/>
        </a:solidFill>
        <a:latin typeface="+mn-lt"/>
        <a:ea typeface="+mn-ea"/>
        <a:cs typeface="+mn-cs"/>
      </a:defRPr>
    </a:lvl5pPr>
    <a:lvl6pPr marL="3048000" algn="l" defTabSz="1218565" rtl="0" eaLnBrk="1" latinLnBrk="0" hangingPunct="1">
      <a:defRPr sz="1600" kern="1200">
        <a:solidFill>
          <a:schemeClr val="tx1"/>
        </a:solidFill>
        <a:latin typeface="+mn-lt"/>
        <a:ea typeface="+mn-ea"/>
        <a:cs typeface="+mn-cs"/>
      </a:defRPr>
    </a:lvl6pPr>
    <a:lvl7pPr marL="3657600" algn="l" defTabSz="1218565" rtl="0" eaLnBrk="1" latinLnBrk="0" hangingPunct="1">
      <a:defRPr sz="1600" kern="1200">
        <a:solidFill>
          <a:schemeClr val="tx1"/>
        </a:solidFill>
        <a:latin typeface="+mn-lt"/>
        <a:ea typeface="+mn-ea"/>
        <a:cs typeface="+mn-cs"/>
      </a:defRPr>
    </a:lvl7pPr>
    <a:lvl8pPr marL="4267200" algn="l" defTabSz="1218565" rtl="0" eaLnBrk="1" latinLnBrk="0" hangingPunct="1">
      <a:defRPr sz="1600" kern="1200">
        <a:solidFill>
          <a:schemeClr val="tx1"/>
        </a:solidFill>
        <a:latin typeface="+mn-lt"/>
        <a:ea typeface="+mn-ea"/>
        <a:cs typeface="+mn-cs"/>
      </a:defRPr>
    </a:lvl8pPr>
    <a:lvl9pPr marL="4876800" algn="l" defTabSz="121856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69</a:t>
            </a:fld>
            <a:endParaRPr lang="zh-CN" altLang="en-US"/>
          </a:p>
        </p:txBody>
      </p:sp>
    </p:spTree>
    <p:extLst>
      <p:ext uri="{BB962C8B-B14F-4D97-AF65-F5344CB8AC3E}">
        <p14:creationId xmlns:p14="http://schemas.microsoft.com/office/powerpoint/2010/main" val="40648416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86</a:t>
            </a:fld>
            <a:endParaRPr lang="zh-CN" altLang="en-US"/>
          </a:p>
        </p:txBody>
      </p:sp>
    </p:spTree>
    <p:extLst>
      <p:ext uri="{BB962C8B-B14F-4D97-AF65-F5344CB8AC3E}">
        <p14:creationId xmlns:p14="http://schemas.microsoft.com/office/powerpoint/2010/main" val="4064841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6_标题幻灯片">
    <p:bg>
      <p:bgPr>
        <a:solidFill>
          <a:srgbClr val="F3EFE5"/>
        </a:solidFill>
        <a:effectLst/>
      </p:bgPr>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EFE5"/>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3" r:id="rId1"/>
    <p:sldLayoutId id="2147483662" r:id="rId2"/>
  </p:sldLayoutIdLst>
  <p:timing>
    <p:tnLst>
      <p:par>
        <p:cTn id="1" dur="indefinite" restart="never" nodeType="tmRoot"/>
      </p:par>
    </p:tnLst>
  </p:timing>
  <p:txStyles>
    <p:titleStyle>
      <a:lvl1pPr algn="ctr" defTabSz="1218565"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600" indent="-381000" algn="l" defTabSz="1218565"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4000" indent="-304800" algn="l" defTabSz="1218565"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2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8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 Target="slide36.xm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slide" Target="slide5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slide" Target="slide7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slide" Target="slide8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slide" Target="slide95.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http://pic1.win4000.com/wallpaper/5/540556f306f26.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0412" cy="6859588"/>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组合 17"/>
          <p:cNvGrpSpPr/>
          <p:nvPr/>
        </p:nvGrpSpPr>
        <p:grpSpPr>
          <a:xfrm>
            <a:off x="8343" y="3707638"/>
            <a:ext cx="12192000" cy="1375395"/>
            <a:chOff x="-1524000" y="2705990"/>
            <a:chExt cx="12192000" cy="1375395"/>
          </a:xfrm>
        </p:grpSpPr>
        <p:cxnSp>
          <p:nvCxnSpPr>
            <p:cNvPr id="21" name="直接连接符 20"/>
            <p:cNvCxnSpPr/>
            <p:nvPr/>
          </p:nvCxnSpPr>
          <p:spPr>
            <a:xfrm>
              <a:off x="0" y="2807930"/>
              <a:ext cx="9144000"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1524000" y="2705990"/>
              <a:ext cx="12192000" cy="1375395"/>
              <a:chOff x="-1524000" y="2705990"/>
              <a:chExt cx="12192000" cy="1375395"/>
            </a:xfrm>
          </p:grpSpPr>
          <p:sp>
            <p:nvSpPr>
              <p:cNvPr id="23" name="矩形 22"/>
              <p:cNvSpPr/>
              <p:nvPr/>
            </p:nvSpPr>
            <p:spPr>
              <a:xfrm>
                <a:off x="-1524000" y="2705990"/>
                <a:ext cx="12192000" cy="1292787"/>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3985218" y="3998778"/>
                <a:ext cx="6682781" cy="82606"/>
              </a:xfrm>
              <a:prstGeom prst="rect">
                <a:avLst/>
              </a:prstGeom>
              <a:solidFill>
                <a:srgbClr val="FFC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1524000" y="3998777"/>
                <a:ext cx="5509219" cy="82608"/>
              </a:xfrm>
              <a:prstGeom prst="rect">
                <a:avLst/>
              </a:prstGeom>
              <a:solidFill>
                <a:srgbClr val="92D05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6" name="图片 25"/>
          <p:cNvPicPr>
            <a:picLocks noChangeAspect="1"/>
          </p:cNvPicPr>
          <p:nvPr/>
        </p:nvPicPr>
        <p:blipFill rotWithShape="1">
          <a:blip r:embed="rId3">
            <a:extLst>
              <a:ext uri="{28A0092B-C50C-407E-A947-70E740481C1C}">
                <a14:useLocalDpi xmlns:a14="http://schemas.microsoft.com/office/drawing/2010/main" val="0"/>
              </a:ext>
            </a:extLst>
          </a:blip>
          <a:srcRect l="12307" r="75889" b="6437"/>
          <a:stretch/>
        </p:blipFill>
        <p:spPr>
          <a:xfrm>
            <a:off x="1485346" y="3627150"/>
            <a:ext cx="1440612" cy="1536473"/>
          </a:xfrm>
          <a:prstGeom prst="rect">
            <a:avLst/>
          </a:prstGeom>
        </p:spPr>
      </p:pic>
      <p:pic>
        <p:nvPicPr>
          <p:cNvPr id="27" name="图片 26"/>
          <p:cNvPicPr>
            <a:picLocks noChangeAspect="1"/>
          </p:cNvPicPr>
          <p:nvPr/>
        </p:nvPicPr>
        <p:blipFill rotWithShape="1">
          <a:blip r:embed="rId3">
            <a:extLst>
              <a:ext uri="{28A0092B-C50C-407E-A947-70E740481C1C}">
                <a14:useLocalDpi xmlns:a14="http://schemas.microsoft.com/office/drawing/2010/main" val="0"/>
              </a:ext>
            </a:extLst>
          </a:blip>
          <a:srcRect l="12566" r="76101" b="6437"/>
          <a:stretch/>
        </p:blipFill>
        <p:spPr>
          <a:xfrm>
            <a:off x="1505548" y="3635658"/>
            <a:ext cx="1383104" cy="1438721"/>
          </a:xfrm>
          <a:prstGeom prst="rect">
            <a:avLst/>
          </a:prstGeom>
        </p:spPr>
      </p:pic>
      <p:sp>
        <p:nvSpPr>
          <p:cNvPr id="28" name="标题 2"/>
          <p:cNvSpPr txBox="1">
            <a:spLocks/>
          </p:cNvSpPr>
          <p:nvPr/>
        </p:nvSpPr>
        <p:spPr>
          <a:xfrm>
            <a:off x="3161733" y="3767572"/>
            <a:ext cx="8928992" cy="1512168"/>
          </a:xfrm>
          <a:prstGeom prst="rect">
            <a:avLst/>
          </a:prstGeom>
        </p:spPr>
        <p:txBody>
          <a:bodyPr>
            <a:noAutofit/>
          </a:bodyPr>
          <a:lstStyle>
            <a:lvl1pPr algn="ctr" defTabSz="1218565" rtl="0" eaLnBrk="1" latinLnBrk="0" hangingPunct="1">
              <a:spcBef>
                <a:spcPct val="0"/>
              </a:spcBef>
              <a:buNone/>
              <a:defRPr sz="5900" kern="1200">
                <a:solidFill>
                  <a:schemeClr val="tx1"/>
                </a:solidFill>
                <a:latin typeface="+mj-lt"/>
                <a:ea typeface="+mj-ea"/>
                <a:cs typeface="+mj-cs"/>
              </a:defRPr>
            </a:lvl1pPr>
          </a:lstStyle>
          <a:p>
            <a:pPr algn="l">
              <a:lnSpc>
                <a:spcPct val="120000"/>
              </a:lnSpc>
            </a:pPr>
            <a:r>
              <a:rPr lang="zh-CN" altLang="en-US" sz="3600" b="1" kern="100" dirty="0">
                <a:solidFill>
                  <a:schemeClr val="tx1">
                    <a:lumMod val="85000"/>
                    <a:lumOff val="15000"/>
                  </a:schemeClr>
                </a:solidFill>
                <a:latin typeface="Times New Roman"/>
                <a:ea typeface="微软雅黑" pitchFamily="34" charset="-122"/>
                <a:cs typeface="Times New Roman"/>
              </a:rPr>
              <a:t>专题二　真题</a:t>
            </a:r>
            <a:r>
              <a:rPr lang="zh-CN" altLang="en-US" sz="3600" b="1" kern="100" dirty="0" smtClean="0">
                <a:solidFill>
                  <a:schemeClr val="tx1">
                    <a:lumMod val="85000"/>
                    <a:lumOff val="15000"/>
                  </a:schemeClr>
                </a:solidFill>
                <a:latin typeface="Times New Roman"/>
                <a:ea typeface="微软雅黑" pitchFamily="34" charset="-122"/>
                <a:cs typeface="Times New Roman"/>
              </a:rPr>
              <a:t>精练</a:t>
            </a:r>
            <a:endParaRPr lang="en-US" altLang="zh-CN" sz="3600" b="1" kern="100" dirty="0" smtClean="0">
              <a:solidFill>
                <a:schemeClr val="tx1">
                  <a:lumMod val="85000"/>
                  <a:lumOff val="15000"/>
                </a:schemeClr>
              </a:solidFill>
              <a:latin typeface="Times New Roman"/>
              <a:ea typeface="微软雅黑" pitchFamily="34" charset="-122"/>
              <a:cs typeface="Times New Roman"/>
            </a:endParaRPr>
          </a:p>
          <a:p>
            <a:pPr algn="l">
              <a:lnSpc>
                <a:spcPct val="120000"/>
              </a:lnSpc>
            </a:pPr>
            <a:r>
              <a:rPr lang="en-US" altLang="zh-CN" sz="2800" kern="100" dirty="0" smtClean="0">
                <a:latin typeface="Times New Roman"/>
                <a:ea typeface="华文细黑"/>
                <a:cs typeface="Courier New"/>
              </a:rPr>
              <a:t>                     ——</a:t>
            </a:r>
            <a:r>
              <a:rPr lang="zh-CN" altLang="en-US" sz="2800" kern="100" dirty="0">
                <a:latin typeface="Times New Roman"/>
                <a:ea typeface="华文细黑"/>
                <a:cs typeface="Courier New"/>
              </a:rPr>
              <a:t>精做课标真题，把握复习方向</a:t>
            </a:r>
            <a:endParaRPr lang="zh-CN" altLang="zh-CN" sz="2800" kern="100" dirty="0">
              <a:latin typeface="宋体" pitchFamily="2" charset="-122"/>
              <a:ea typeface="宋体" pitchFamily="2" charset="-122"/>
              <a:cs typeface="Courier New"/>
            </a:endParaRPr>
          </a:p>
        </p:txBody>
      </p:sp>
      <p:sp>
        <p:nvSpPr>
          <p:cNvPr id="12" name="副标题 3"/>
          <p:cNvSpPr txBox="1">
            <a:spLocks/>
          </p:cNvSpPr>
          <p:nvPr/>
        </p:nvSpPr>
        <p:spPr>
          <a:xfrm>
            <a:off x="35486" y="3757579"/>
            <a:ext cx="1388472" cy="1188539"/>
          </a:xfrm>
          <a:prstGeom prst="rect">
            <a:avLst/>
          </a:prstGeom>
        </p:spPr>
        <p:txBody>
          <a:bodyPr anchor="ctr">
            <a:noAutofit/>
          </a:bodyPr>
          <a:lstStyle>
            <a:lvl1pPr marL="457200" indent="-457200" algn="l" defTabSz="1218565"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600" indent="-381000" algn="l" defTabSz="1218565"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4000" indent="-304800" algn="l" defTabSz="1218565"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2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8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0" indent="0">
              <a:lnSpc>
                <a:spcPct val="130000"/>
              </a:lnSpc>
              <a:buNone/>
            </a:pPr>
            <a:r>
              <a:rPr lang="zh-CN" altLang="en-US" sz="3000" spc="100" dirty="0" smtClean="0">
                <a:solidFill>
                  <a:schemeClr val="tx1">
                    <a:lumMod val="75000"/>
                    <a:lumOff val="25000"/>
                  </a:schemeClr>
                </a:solidFill>
              </a:rPr>
              <a:t>第一章</a:t>
            </a:r>
            <a:endParaRPr lang="zh-CN" altLang="en-US" sz="3000" spc="100" dirty="0">
              <a:solidFill>
                <a:schemeClr val="tx1">
                  <a:lumMod val="75000"/>
                  <a:lumOff val="25000"/>
                </a:schemeClr>
              </a:solidFill>
            </a:endParaRPr>
          </a:p>
        </p:txBody>
      </p:sp>
    </p:spTree>
    <p:extLst>
      <p:ext uri="{BB962C8B-B14F-4D97-AF65-F5344CB8AC3E}">
        <p14:creationId xmlns:p14="http://schemas.microsoft.com/office/powerpoint/2010/main" val="955561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64052" y="3565197"/>
            <a:ext cx="11537016" cy="522000"/>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208288"/>
            <a:ext cx="11449272" cy="529373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下列对文中加点词语的相关内容的解说，不正确的一项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spc="-100" dirty="0">
                <a:latin typeface="Times New Roman"/>
                <a:ea typeface="华文细黑"/>
                <a:cs typeface="Times New Roman"/>
              </a:rPr>
              <a:t>登进士第，又可称为进士及第，指科举时代经考试合格后录取成为进士。</a:t>
            </a:r>
            <a:endParaRPr lang="zh-CN" altLang="zh-CN" sz="1050" kern="100" spc="-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兵部是古代</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六部</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之一，掌管全国武官选用和兵籍、军械、军令</a:t>
            </a:r>
            <a:r>
              <a:rPr lang="zh-CN" altLang="zh-CN" sz="2800" kern="100" dirty="0" smtClean="0">
                <a:latin typeface="Times New Roman"/>
                <a:ea typeface="华文细黑"/>
                <a:cs typeface="Times New Roman"/>
              </a:rPr>
              <a:t>等</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事宜</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spc="-100" dirty="0">
                <a:latin typeface="Times New Roman"/>
                <a:ea typeface="华文细黑"/>
                <a:cs typeface="Times New Roman"/>
              </a:rPr>
              <a:t>庙号是皇帝死后，在太庙立室奉祀时特起的名号，如高祖、太宗、钦宗。</a:t>
            </a:r>
            <a:endParaRPr lang="zh-CN" altLang="zh-CN" sz="1050" kern="100" spc="-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spc="-100" dirty="0">
                <a:latin typeface="Times New Roman"/>
                <a:ea typeface="华文细黑"/>
                <a:cs typeface="Times New Roman"/>
              </a:rPr>
              <a:t>太子指封建时代君主儿子中被确定继承君位的人，有时也可指其他儿子</a:t>
            </a:r>
            <a:r>
              <a:rPr lang="zh-CN" altLang="zh-CN" sz="2800" kern="100" spc="-100" dirty="0" smtClean="0">
                <a:latin typeface="Times New Roman"/>
                <a:ea typeface="华文细黑"/>
                <a:cs typeface="Times New Roman"/>
              </a:rPr>
              <a:t>。</a:t>
            </a:r>
            <a:endParaRPr lang="en-US" altLang="zh-CN" sz="2800" kern="100" spc="-100" dirty="0" smtClean="0">
              <a:latin typeface="Times New Roman"/>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答案及理由：</a:t>
            </a:r>
            <a:r>
              <a:rPr lang="en-US" altLang="zh-CN" sz="2800" kern="100" dirty="0" smtClean="0">
                <a:latin typeface="Times New Roman"/>
                <a:ea typeface="华文细黑"/>
                <a:cs typeface="Courier New"/>
              </a:rPr>
              <a:t>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p>
          <a:p>
            <a:pPr algn="just">
              <a:lnSpc>
                <a:spcPct val="150000"/>
              </a:lnSpc>
              <a:spcAft>
                <a:spcPts val="0"/>
              </a:spcAft>
            </a:pPr>
            <a:r>
              <a:rPr lang="en-US" altLang="zh-CN" sz="2800" kern="100" dirty="0" smtClean="0">
                <a:latin typeface="Times New Roman"/>
                <a:ea typeface="华文细黑"/>
                <a:cs typeface="Courier New"/>
              </a:rPr>
              <a:t>__________</a:t>
            </a:r>
            <a:endParaRPr lang="en-US" altLang="zh-CN" sz="2800" kern="100" dirty="0">
              <a:latin typeface="Times New Roman"/>
              <a:ea typeface="华文细黑"/>
              <a:cs typeface="Courier New"/>
            </a:endParaRPr>
          </a:p>
        </p:txBody>
      </p:sp>
      <p:sp>
        <p:nvSpPr>
          <p:cNvPr id="11" name="TextBox 10"/>
          <p:cNvSpPr txBox="1"/>
          <p:nvPr/>
        </p:nvSpPr>
        <p:spPr>
          <a:xfrm>
            <a:off x="9749372" y="415618"/>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8" name="矩形 7"/>
          <p:cNvSpPr/>
          <p:nvPr/>
        </p:nvSpPr>
        <p:spPr>
          <a:xfrm>
            <a:off x="327392" y="3952079"/>
            <a:ext cx="11563765" cy="1415748"/>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太子指封建时代君主儿子中被确定继承君位的人，不能指其他儿子。</a:t>
            </a:r>
            <a:endParaRPr lang="zh-CN" altLang="zh-CN" sz="1050" kern="100" dirty="0">
              <a:solidFill>
                <a:srgbClr val="C00000"/>
              </a:solidFill>
              <a:effectLst/>
              <a:latin typeface="宋体"/>
              <a:cs typeface="Courier New"/>
            </a:endParaRPr>
          </a:p>
        </p:txBody>
      </p:sp>
      <p:sp>
        <p:nvSpPr>
          <p:cNvPr id="9" name="矩形 8"/>
          <p:cNvSpPr/>
          <p:nvPr/>
        </p:nvSpPr>
        <p:spPr>
          <a:xfrm>
            <a:off x="303198" y="5350920"/>
            <a:ext cx="11449272" cy="1415748"/>
          </a:xfrm>
          <a:prstGeom prst="rect">
            <a:avLst/>
          </a:prstGeom>
        </p:spPr>
        <p:txBody>
          <a:bodyPr wrap="square" lIns="121898" tIns="60948" rIns="121898" bIns="60948">
            <a:spAutoFit/>
          </a:bodyPr>
          <a:lstStyle/>
          <a:p>
            <a:pPr lvl="0" algn="just">
              <a:lnSpc>
                <a:spcPct val="150000"/>
              </a:lnSpc>
            </a:pPr>
            <a:r>
              <a:rPr lang="zh-CN" altLang="zh-CN" sz="2800" kern="100" dirty="0">
                <a:solidFill>
                  <a:prstClr val="black"/>
                </a:solidFill>
                <a:latin typeface="Times New Roman"/>
                <a:ea typeface="华文细黑"/>
                <a:cs typeface="Times New Roman"/>
              </a:rPr>
              <a:t>题型归类</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Times New Roman"/>
              </a:rPr>
              <a:t>___________________</a:t>
            </a:r>
            <a:endParaRPr lang="zh-CN" altLang="zh-CN" sz="105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对应考点</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_______</a:t>
            </a:r>
            <a:endParaRPr lang="zh-CN" altLang="zh-CN" sz="1050" kern="100" dirty="0">
              <a:solidFill>
                <a:prstClr val="black"/>
              </a:solidFill>
              <a:latin typeface="宋体"/>
              <a:cs typeface="Courier New"/>
            </a:endParaRPr>
          </a:p>
        </p:txBody>
      </p:sp>
      <p:sp>
        <p:nvSpPr>
          <p:cNvPr id="12" name="矩形 11"/>
          <p:cNvSpPr/>
          <p:nvPr/>
        </p:nvSpPr>
        <p:spPr>
          <a:xfrm>
            <a:off x="2134766" y="5302002"/>
            <a:ext cx="3569032" cy="769417"/>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古代文化知识识记题</a:t>
            </a:r>
            <a:endParaRPr lang="zh-CN" altLang="zh-CN" sz="1050" kern="100" dirty="0">
              <a:solidFill>
                <a:srgbClr val="C00000"/>
              </a:solidFill>
              <a:effectLst/>
              <a:latin typeface="宋体"/>
              <a:cs typeface="Courier New"/>
            </a:endParaRPr>
          </a:p>
        </p:txBody>
      </p:sp>
      <p:sp>
        <p:nvSpPr>
          <p:cNvPr id="13" name="矩形 12"/>
          <p:cNvSpPr/>
          <p:nvPr/>
        </p:nvSpPr>
        <p:spPr>
          <a:xfrm>
            <a:off x="2247414" y="5939914"/>
            <a:ext cx="222054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solidFill>
                  <a:srgbClr val="C00000"/>
                </a:solidFill>
                <a:latin typeface="Times New Roman"/>
                <a:ea typeface="华文细黑"/>
                <a:cs typeface="Times New Roman"/>
              </a:rPr>
              <a:t>B</a:t>
            </a:r>
            <a:r>
              <a:rPr lang="en-US" altLang="zh-CN" sz="2800" kern="100" dirty="0" smtClean="0">
                <a:solidFill>
                  <a:srgbClr val="C00000"/>
                </a:solidFill>
                <a:latin typeface="Times New Roman"/>
                <a:ea typeface="华文细黑"/>
                <a:cs typeface="Times New Roman"/>
              </a:rPr>
              <a:t>—(4)</a:t>
            </a:r>
            <a:endParaRPr lang="zh-CN" altLang="zh-CN" sz="1050" kern="100" dirty="0">
              <a:solidFill>
                <a:srgbClr val="C00000"/>
              </a:solidFill>
              <a:effectLst/>
              <a:latin typeface="宋体"/>
              <a:cs typeface="Courier New"/>
            </a:endParaRPr>
          </a:p>
        </p:txBody>
      </p:sp>
      <p:pic>
        <p:nvPicPr>
          <p:cNvPr id="14" name="图片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12689556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seq concurrent="1" nextAc="seek">
              <p:cTn id="13" restart="whenNotActive" fill="hold" evtFilter="cancelBubble" nodeType="interactiveSeq">
                <p:stCondLst>
                  <p:cond evt="onClick" delay="0">
                    <p:tgtEl>
                      <p:spTgt spid="14"/>
                    </p:tgtEl>
                  </p:cond>
                </p:stCondLst>
                <p:endSync evt="end" delay="0">
                  <p:rtn val="all"/>
                </p:endSync>
                <p:childTnLst>
                  <p:par>
                    <p:cTn id="14" fill="hold">
                      <p:stCondLst>
                        <p:cond delay="0"/>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blinds(horizontal)">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blinds(horizontal)">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blinds(horizontal)">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8"/>
                                        </p:tgtEl>
                                      </p:cBhvr>
                                    </p:animEffect>
                                    <p:set>
                                      <p:cBhvr>
                                        <p:cTn id="33" dur="1" fill="hold">
                                          <p:stCondLst>
                                            <p:cond delay="499"/>
                                          </p:stCondLst>
                                        </p:cTn>
                                        <p:tgtEl>
                                          <p:spTgt spid="8"/>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12"/>
                                        </p:tgtEl>
                                      </p:cBhvr>
                                    </p:animEffect>
                                    <p:set>
                                      <p:cBhvr>
                                        <p:cTn id="36" dur="1" fill="hold">
                                          <p:stCondLst>
                                            <p:cond delay="499"/>
                                          </p:stCondLst>
                                        </p:cTn>
                                        <p:tgtEl>
                                          <p:spTgt spid="12"/>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13"/>
                                        </p:tgtEl>
                                      </p:cBhvr>
                                    </p:animEffect>
                                    <p:set>
                                      <p:cBhvr>
                                        <p:cTn id="39" dur="1" fill="hold">
                                          <p:stCondLst>
                                            <p:cond delay="499"/>
                                          </p:stCondLst>
                                        </p:cTn>
                                        <p:tgtEl>
                                          <p:spTgt spid="13"/>
                                        </p:tgtEl>
                                        <p:attrNameLst>
                                          <p:attrName>style.visibility</p:attrName>
                                        </p:attrNameLst>
                                      </p:cBhvr>
                                      <p:to>
                                        <p:strVal val="hidden"/>
                                      </p:to>
                                    </p:set>
                                  </p:childTnLst>
                                </p:cTn>
                              </p:par>
                            </p:childTnLst>
                          </p:cTn>
                        </p:par>
                      </p:childTnLst>
                    </p:cTn>
                  </p:par>
                </p:childTnLst>
              </p:cTn>
              <p:nextCondLst>
                <p:cond evt="onClick" delay="0">
                  <p:tgtEl>
                    <p:spTgt spid="14"/>
                  </p:tgtEl>
                </p:cond>
              </p:nextCondLst>
            </p:seq>
          </p:childTnLst>
        </p:cTn>
      </p:par>
    </p:tnLst>
    <p:bldLst>
      <p:bldP spid="10" grpId="0" animBg="1"/>
      <p:bldP spid="10" grpId="1" animBg="1"/>
      <p:bldP spid="8" grpId="0"/>
      <p:bldP spid="8" grpId="1"/>
      <p:bldP spid="12" grpId="0"/>
      <p:bldP spid="12" grpId="1"/>
      <p:bldP spid="13" grpId="0"/>
      <p:bldP spid="1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62273" y="3407309"/>
            <a:ext cx="11197714" cy="1124237"/>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405458"/>
            <a:ext cx="11449272" cy="5358366"/>
          </a:xfrm>
          <a:prstGeom prst="rect">
            <a:avLst/>
          </a:prstGeom>
        </p:spPr>
        <p:txBody>
          <a:bodyPr wrap="square" lIns="121898" tIns="60948" rIns="121898" bIns="60948">
            <a:spAutoFit/>
          </a:bodyPr>
          <a:lstStyle/>
          <a:p>
            <a:pPr algn="just">
              <a:lnSpc>
                <a:spcPct val="140000"/>
              </a:lnSpc>
              <a:spcAft>
                <a:spcPts val="0"/>
              </a:spcAft>
            </a:pPr>
            <a:r>
              <a:rPr lang="en-US" altLang="zh-CN" sz="2700" kern="100" dirty="0" smtClean="0">
                <a:latin typeface="Times New Roman"/>
                <a:ea typeface="华文细黑"/>
                <a:cs typeface="Courier New"/>
              </a:rPr>
              <a:t>3</a:t>
            </a:r>
            <a:r>
              <a:rPr lang="en-US" altLang="zh-CN" sz="2700" kern="100" dirty="0">
                <a:latin typeface="Times New Roman"/>
                <a:ea typeface="华文细黑"/>
                <a:cs typeface="Courier New"/>
              </a:rPr>
              <a:t>.</a:t>
            </a:r>
            <a:r>
              <a:rPr lang="zh-CN" altLang="zh-CN" sz="2700" kern="100" dirty="0">
                <a:latin typeface="Times New Roman"/>
                <a:ea typeface="华文细黑"/>
                <a:cs typeface="Times New Roman"/>
              </a:rPr>
              <a:t>下列对原文有关内容的概括和分析，不正确的一项</a:t>
            </a:r>
            <a:r>
              <a:rPr lang="zh-CN" altLang="zh-CN" sz="2700" kern="100" dirty="0" smtClean="0">
                <a:latin typeface="Times New Roman"/>
                <a:ea typeface="华文细黑"/>
                <a:cs typeface="Times New Roman"/>
              </a:rPr>
              <a:t>是</a:t>
            </a:r>
            <a:endParaRPr lang="zh-CN" altLang="zh-CN" sz="2700" kern="100" dirty="0">
              <a:latin typeface="宋体"/>
              <a:cs typeface="Courier New"/>
            </a:endParaRPr>
          </a:p>
          <a:p>
            <a:pPr algn="just">
              <a:lnSpc>
                <a:spcPct val="140000"/>
              </a:lnSpc>
              <a:spcAft>
                <a:spcPts val="0"/>
              </a:spcAft>
            </a:pPr>
            <a:r>
              <a:rPr lang="en-US" altLang="zh-CN" sz="2700" kern="100" dirty="0">
                <a:latin typeface="Times New Roman"/>
                <a:ea typeface="华文细黑"/>
                <a:cs typeface="Courier New"/>
              </a:rPr>
              <a:t>A.</a:t>
            </a:r>
            <a:r>
              <a:rPr lang="zh-CN" altLang="zh-CN" sz="2700" kern="100" spc="-100" dirty="0">
                <a:latin typeface="Times New Roman"/>
                <a:ea typeface="华文细黑"/>
                <a:cs typeface="Times New Roman"/>
              </a:rPr>
              <a:t>孙傅入仕以后，积极向上建言。他担任礼部员外郎，对尚书蔡翛纵论</a:t>
            </a:r>
            <a:r>
              <a:rPr lang="zh-CN" altLang="zh-CN" sz="2700" kern="100" spc="-100" dirty="0" smtClean="0">
                <a:latin typeface="Times New Roman"/>
                <a:ea typeface="华文细黑"/>
                <a:cs typeface="Times New Roman"/>
              </a:rPr>
              <a:t>天下</a:t>
            </a:r>
            <a:endParaRPr lang="en-US" altLang="zh-CN" sz="2700" kern="100" spc="-100" dirty="0" smtClean="0">
              <a:latin typeface="Times New Roman"/>
              <a:ea typeface="华文细黑"/>
              <a:cs typeface="Times New Roman"/>
            </a:endParaRPr>
          </a:p>
          <a:p>
            <a:pPr algn="just">
              <a:lnSpc>
                <a:spcPct val="140000"/>
              </a:lnSpc>
              <a:spcAft>
                <a:spcPts val="0"/>
              </a:spcAft>
            </a:pP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大事</a:t>
            </a:r>
            <a:r>
              <a:rPr lang="zh-CN" altLang="zh-CN" sz="2700" kern="100" spc="-100" dirty="0">
                <a:latin typeface="Times New Roman"/>
                <a:ea typeface="华文细黑"/>
                <a:cs typeface="Times New Roman"/>
              </a:rPr>
              <a:t>，劝蔡迅速有所变更，否则必将失败，可惜他的建议没有被采纳。</a:t>
            </a:r>
            <a:endParaRPr lang="zh-CN" altLang="zh-CN" sz="2700" kern="100" spc="-100" dirty="0">
              <a:latin typeface="宋体"/>
              <a:cs typeface="Courier New"/>
            </a:endParaRPr>
          </a:p>
          <a:p>
            <a:pPr algn="just">
              <a:lnSpc>
                <a:spcPct val="140000"/>
              </a:lnSpc>
              <a:spcAft>
                <a:spcPts val="0"/>
              </a:spcAft>
            </a:pPr>
            <a:r>
              <a:rPr lang="en-US" altLang="zh-CN" sz="2700" kern="100" dirty="0">
                <a:latin typeface="Times New Roman"/>
                <a:ea typeface="华文细黑"/>
                <a:cs typeface="Courier New"/>
              </a:rPr>
              <a:t>B.</a:t>
            </a:r>
            <a:r>
              <a:rPr lang="zh-CN" altLang="zh-CN" sz="2700" kern="100" spc="-100" dirty="0">
                <a:latin typeface="Times New Roman"/>
                <a:ea typeface="华文细黑"/>
                <a:cs typeface="Times New Roman"/>
              </a:rPr>
              <a:t>孙傅上奏，请求恢复祖宗法度。他任兵部尚书后，从效用角度高度评价</a:t>
            </a:r>
            <a:r>
              <a:rPr lang="zh-CN" altLang="zh-CN" sz="2700" kern="100" spc="-100" dirty="0" smtClean="0">
                <a:latin typeface="Times New Roman"/>
                <a:ea typeface="华文细黑"/>
                <a:cs typeface="Times New Roman"/>
              </a:rPr>
              <a:t>祖</a:t>
            </a:r>
            <a:endParaRPr lang="en-US" altLang="zh-CN" sz="2700" kern="100" spc="-100" dirty="0" smtClean="0">
              <a:latin typeface="Times New Roman"/>
              <a:ea typeface="华文细黑"/>
              <a:cs typeface="Times New Roman"/>
            </a:endParaRPr>
          </a:p>
          <a:p>
            <a:pPr algn="just">
              <a:lnSpc>
                <a:spcPct val="14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宗法</a:t>
            </a:r>
            <a:r>
              <a:rPr lang="zh-CN" altLang="zh-CN" sz="2700" kern="100" spc="-100" dirty="0">
                <a:latin typeface="Times New Roman"/>
                <a:ea typeface="华文细黑"/>
                <a:cs typeface="Times New Roman"/>
              </a:rPr>
              <a:t>度和熙、丰年间的法度，批评崇、观年间的法度，受到时人赞许。</a:t>
            </a:r>
            <a:endParaRPr lang="zh-CN" altLang="zh-CN" sz="2700" kern="100" spc="-100" dirty="0">
              <a:latin typeface="宋体"/>
              <a:cs typeface="Courier New"/>
            </a:endParaRPr>
          </a:p>
          <a:p>
            <a:pPr algn="just">
              <a:lnSpc>
                <a:spcPct val="140000"/>
              </a:lnSpc>
              <a:spcAft>
                <a:spcPts val="0"/>
              </a:spcAft>
            </a:pPr>
            <a:r>
              <a:rPr lang="en-US" altLang="zh-CN" sz="2700" kern="100" dirty="0">
                <a:latin typeface="Times New Roman"/>
                <a:ea typeface="华文细黑"/>
                <a:cs typeface="Courier New"/>
              </a:rPr>
              <a:t>C.</a:t>
            </a:r>
            <a:r>
              <a:rPr lang="zh-CN" altLang="zh-CN" sz="2700" kern="100" spc="-100" dirty="0">
                <a:latin typeface="Times New Roman"/>
                <a:ea typeface="华文细黑"/>
                <a:cs typeface="Times New Roman"/>
              </a:rPr>
              <a:t>孙傅不畏金人，努力保全太子。金人掳走钦宗后又索求太子，他密谋</a:t>
            </a:r>
            <a:r>
              <a:rPr lang="zh-CN" altLang="zh-CN" sz="2700" kern="100" spc="-100" dirty="0" smtClean="0">
                <a:latin typeface="Times New Roman"/>
                <a:ea typeface="华文细黑"/>
                <a:cs typeface="Times New Roman"/>
              </a:rPr>
              <a:t>藏匿</a:t>
            </a:r>
            <a:endParaRPr lang="en-US" altLang="zh-CN" sz="2700" kern="100" spc="-100" dirty="0" smtClean="0">
              <a:latin typeface="Times New Roman"/>
              <a:ea typeface="华文细黑"/>
              <a:cs typeface="Times New Roman"/>
            </a:endParaRPr>
          </a:p>
          <a:p>
            <a:pPr algn="just">
              <a:lnSpc>
                <a:spcPct val="14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太子</a:t>
            </a:r>
            <a:r>
              <a:rPr lang="zh-CN" altLang="zh-CN" sz="2700" kern="100" spc="-100" dirty="0">
                <a:latin typeface="Times New Roman"/>
                <a:ea typeface="华文细黑"/>
                <a:cs typeface="Times New Roman"/>
              </a:rPr>
              <a:t>，杀二宦者将首级送至金营，欺骗金人说，这就是误伤太子之人。</a:t>
            </a:r>
            <a:endParaRPr lang="zh-CN" altLang="zh-CN" sz="2700" kern="100" spc="-100" dirty="0">
              <a:latin typeface="宋体"/>
              <a:cs typeface="Courier New"/>
            </a:endParaRPr>
          </a:p>
          <a:p>
            <a:pPr algn="just">
              <a:lnSpc>
                <a:spcPct val="140000"/>
              </a:lnSpc>
              <a:spcAft>
                <a:spcPts val="0"/>
              </a:spcAft>
            </a:pPr>
            <a:r>
              <a:rPr lang="en-US" altLang="zh-CN" sz="2700" kern="100" dirty="0">
                <a:latin typeface="Times New Roman"/>
                <a:ea typeface="华文细黑"/>
                <a:cs typeface="Courier New"/>
              </a:rPr>
              <a:t>D.</a:t>
            </a:r>
            <a:r>
              <a:rPr lang="zh-CN" altLang="zh-CN" sz="2700" kern="100" spc="-100" dirty="0">
                <a:latin typeface="Times New Roman"/>
                <a:ea typeface="华文细黑"/>
                <a:cs typeface="Times New Roman"/>
              </a:rPr>
              <a:t>孙傅舍身取义，死后谥为忠定。太子被迫至金营，孙傅随往，却受到</a:t>
            </a:r>
            <a:r>
              <a:rPr lang="zh-CN" altLang="zh-CN" sz="2700" kern="100" spc="-100" dirty="0" smtClean="0">
                <a:latin typeface="Times New Roman"/>
                <a:ea typeface="华文细黑"/>
                <a:cs typeface="Times New Roman"/>
              </a:rPr>
              <a:t>守门</a:t>
            </a:r>
            <a:endParaRPr lang="en-US" altLang="zh-CN" sz="2700" kern="100" spc="-100" dirty="0" smtClean="0">
              <a:latin typeface="Times New Roman"/>
              <a:ea typeface="华文细黑"/>
              <a:cs typeface="Times New Roman"/>
            </a:endParaRPr>
          </a:p>
          <a:p>
            <a:pPr algn="just">
              <a:lnSpc>
                <a:spcPct val="14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者</a:t>
            </a:r>
            <a:r>
              <a:rPr lang="zh-CN" altLang="zh-CN" sz="2700" kern="100" spc="-100" dirty="0">
                <a:latin typeface="Times New Roman"/>
                <a:ea typeface="华文细黑"/>
                <a:cs typeface="Times New Roman"/>
              </a:rPr>
              <a:t>劝阻，他表示身为太子傅，应誓死跟从太子；后被金人召去，死于北廷。</a:t>
            </a:r>
            <a:endParaRPr lang="zh-CN" altLang="zh-CN" sz="2700" kern="100" spc="-100" dirty="0">
              <a:effectLst/>
              <a:latin typeface="宋体"/>
              <a:cs typeface="Courier New"/>
            </a:endParaRPr>
          </a:p>
        </p:txBody>
      </p:sp>
      <p:sp>
        <p:nvSpPr>
          <p:cNvPr id="11" name="TextBox 10"/>
          <p:cNvSpPr txBox="1"/>
          <p:nvPr/>
        </p:nvSpPr>
        <p:spPr>
          <a:xfrm>
            <a:off x="8820753" y="575583"/>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7320503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396414" y="3334696"/>
            <a:ext cx="11449272" cy="1415748"/>
          </a:xfrm>
          <a:prstGeom prst="rect">
            <a:avLst/>
          </a:prstGeom>
        </p:spPr>
        <p:txBody>
          <a:bodyPr wrap="square" lIns="121898" tIns="60948" rIns="121898" bIns="60948">
            <a:spAutoFit/>
          </a:bodyPr>
          <a:lstStyle/>
          <a:p>
            <a:pPr lvl="0" algn="just">
              <a:lnSpc>
                <a:spcPct val="150000"/>
              </a:lnSpc>
            </a:pPr>
            <a:r>
              <a:rPr lang="zh-CN" altLang="zh-CN" sz="2800" kern="100" dirty="0">
                <a:solidFill>
                  <a:prstClr val="black"/>
                </a:solidFill>
                <a:latin typeface="Times New Roman"/>
                <a:ea typeface="华文细黑"/>
                <a:cs typeface="Times New Roman"/>
              </a:rPr>
              <a:t>题型归类</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Times New Roman"/>
              </a:rPr>
              <a:t>___________</a:t>
            </a:r>
            <a:endParaRPr lang="zh-CN" altLang="zh-CN" sz="105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对应考点</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_______</a:t>
            </a:r>
            <a:endParaRPr lang="zh-CN" altLang="zh-CN" sz="1050" kern="100" dirty="0">
              <a:solidFill>
                <a:prstClr val="black"/>
              </a:solidFill>
              <a:latin typeface="宋体"/>
              <a:cs typeface="Courier New"/>
            </a:endParaRPr>
          </a:p>
        </p:txBody>
      </p:sp>
      <p:sp>
        <p:nvSpPr>
          <p:cNvPr id="9" name="矩形 8"/>
          <p:cNvSpPr/>
          <p:nvPr/>
        </p:nvSpPr>
        <p:spPr>
          <a:xfrm>
            <a:off x="2227982" y="3285778"/>
            <a:ext cx="3569032" cy="691768"/>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文意概括题</a:t>
            </a:r>
          </a:p>
        </p:txBody>
      </p:sp>
      <p:sp>
        <p:nvSpPr>
          <p:cNvPr id="10" name="矩形 9"/>
          <p:cNvSpPr/>
          <p:nvPr/>
        </p:nvSpPr>
        <p:spPr>
          <a:xfrm>
            <a:off x="2340630" y="3923690"/>
            <a:ext cx="222054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C—(2)</a:t>
            </a:r>
            <a:endParaRPr lang="zh-CN" altLang="zh-CN" sz="1050" kern="100" dirty="0">
              <a:solidFill>
                <a:srgbClr val="C00000"/>
              </a:solidFill>
              <a:effectLst/>
              <a:latin typeface="宋体"/>
              <a:cs typeface="Courier New"/>
            </a:endParaRPr>
          </a:p>
        </p:txBody>
      </p:sp>
      <p:sp>
        <p:nvSpPr>
          <p:cNvPr id="4" name="矩形 3"/>
          <p:cNvSpPr/>
          <p:nvPr/>
        </p:nvSpPr>
        <p:spPr>
          <a:xfrm>
            <a:off x="397653" y="721384"/>
            <a:ext cx="11449272" cy="270841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a:t>
            </a:r>
            <a:endParaRPr lang="en-US" altLang="zh-CN" sz="2800" kern="100" dirty="0">
              <a:latin typeface="Times New Roman"/>
              <a:ea typeface="华文细黑"/>
              <a:cs typeface="Courier New"/>
            </a:endParaRP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525717" y="649376"/>
            <a:ext cx="11223676"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Courier New"/>
              </a:rPr>
              <a:t>                       C</a:t>
            </a:r>
            <a:r>
              <a:rPr lang="zh-CN" altLang="zh-CN" sz="2800" kern="100" dirty="0">
                <a:solidFill>
                  <a:srgbClr val="C00000"/>
                </a:solidFill>
                <a:latin typeface="Times New Roman"/>
                <a:ea typeface="华文细黑"/>
                <a:cs typeface="Times New Roman"/>
              </a:rPr>
              <a:t>项曲解文意。</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杀二宦者将首级送至金营，欺骗金人说，这就是误伤太子之人</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有误，原文中说</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别求状类宦者二人杀之，并斩十数死囚</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，实际上是杀了两个外貌像宦官的人和十几个犯了死罪的人，而不是只杀了两个宦官。</a:t>
            </a:r>
            <a:endParaRPr lang="zh-CN" altLang="zh-CN" sz="1050" kern="100" dirty="0">
              <a:solidFill>
                <a:srgbClr val="C00000"/>
              </a:solidFill>
              <a:effectLst/>
              <a:latin typeface="宋体"/>
              <a:cs typeface="Courier New"/>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15907167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linds(horizont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9"/>
                                        </p:tgtEl>
                                      </p:cBhvr>
                                    </p:animEffect>
                                    <p:set>
                                      <p:cBhvr>
                                        <p:cTn id="25" dur="1" fill="hold">
                                          <p:stCondLst>
                                            <p:cond delay="499"/>
                                          </p:stCondLst>
                                        </p:cTn>
                                        <p:tgtEl>
                                          <p:spTgt spid="9"/>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10"/>
                                        </p:tgtEl>
                                      </p:cBhvr>
                                    </p:animEffect>
                                    <p:set>
                                      <p:cBhvr>
                                        <p:cTn id="28"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5"/>
                  </p:tgtEl>
                </p:cond>
              </p:nextCondLst>
            </p:seq>
          </p:childTnLst>
        </p:cTn>
      </p:par>
    </p:tnLst>
    <p:bldLst>
      <p:bldP spid="9" grpId="0"/>
      <p:bldP spid="9" grpId="1"/>
      <p:bldP spid="10" grpId="0"/>
      <p:bldP spid="10" grpId="1"/>
      <p:bldP spid="8" grpId="0"/>
      <p:bldP spid="8"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621482"/>
            <a:ext cx="11449272"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把文中画横线的句子翻译成现代汉语。</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吾唯知吾君可帝中国尔，苟立异姓，吾当死之。</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____________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a:t>
            </a:r>
            <a:endParaRPr lang="zh-CN" altLang="zh-CN" sz="1050" kern="100" dirty="0">
              <a:effectLst/>
              <a:latin typeface="宋体"/>
              <a:cs typeface="Courier New"/>
            </a:endParaRPr>
          </a:p>
        </p:txBody>
      </p:sp>
      <p:sp>
        <p:nvSpPr>
          <p:cNvPr id="7" name="矩形 6"/>
          <p:cNvSpPr/>
          <p:nvPr/>
        </p:nvSpPr>
        <p:spPr>
          <a:xfrm>
            <a:off x="354803" y="3934991"/>
            <a:ext cx="11615478" cy="143986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3862686"/>
            <a:ext cx="11563765"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帝</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，名词活用为动词，做皇帝，称帝。</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苟</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，如果。</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死</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，动词的为动用法，为</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而死。</a:t>
            </a:r>
            <a:endParaRPr lang="zh-CN" altLang="zh-CN" sz="1050" kern="100" dirty="0">
              <a:effectLst/>
              <a:latin typeface="宋体"/>
              <a:cs typeface="Courier New"/>
            </a:endParaRPr>
          </a:p>
        </p:txBody>
      </p:sp>
      <p:sp>
        <p:nvSpPr>
          <p:cNvPr id="9" name="矩形 8"/>
          <p:cNvSpPr/>
          <p:nvPr/>
        </p:nvSpPr>
        <p:spPr>
          <a:xfrm>
            <a:off x="334566" y="2475284"/>
            <a:ext cx="11449272" cy="1415748"/>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我</a:t>
            </a:r>
            <a:r>
              <a:rPr lang="zh-CN" altLang="zh-CN" sz="2800" kern="100" dirty="0">
                <a:solidFill>
                  <a:srgbClr val="C00000"/>
                </a:solidFill>
                <a:latin typeface="Times New Roman"/>
                <a:ea typeface="华文细黑"/>
                <a:cs typeface="Times New Roman"/>
              </a:rPr>
              <a:t>只知道我的君王可以在中国称帝而已，如果另立异姓，我将为此而死。</a:t>
            </a:r>
            <a:endParaRPr lang="zh-CN" altLang="zh-CN" sz="1050" kern="100" dirty="0">
              <a:solidFill>
                <a:srgbClr val="C00000"/>
              </a:solidFill>
              <a:effectLst/>
              <a:latin typeface="宋体"/>
              <a:cs typeface="Courier New"/>
            </a:endParaRPr>
          </a:p>
        </p:txBody>
      </p:sp>
      <p:sp>
        <p:nvSpPr>
          <p:cNvPr id="10" name="矩形 9"/>
          <p:cNvSpPr/>
          <p:nvPr/>
        </p:nvSpPr>
        <p:spPr>
          <a:xfrm>
            <a:off x="2566814" y="1845618"/>
            <a:ext cx="2491695" cy="686830"/>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帝，苟，死</a:t>
            </a:r>
            <a:endParaRPr lang="zh-CN" altLang="zh-CN" sz="1050" kern="100" dirty="0">
              <a:solidFill>
                <a:srgbClr val="C00000"/>
              </a:solidFill>
              <a:effectLst/>
              <a:latin typeface="宋体"/>
              <a:cs typeface="Courier New"/>
            </a:endParaRPr>
          </a:p>
        </p:txBody>
      </p:sp>
      <p:sp>
        <p:nvSpPr>
          <p:cNvPr id="13" name="TextBox 12"/>
          <p:cNvSpPr txBox="1"/>
          <p:nvPr/>
        </p:nvSpPr>
        <p:spPr>
          <a:xfrm>
            <a:off x="8388705" y="141357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4" name="TextBox 13"/>
          <p:cNvSpPr txBox="1"/>
          <p:nvPr/>
        </p:nvSpPr>
        <p:spPr>
          <a:xfrm>
            <a:off x="9468825" y="141357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Tree>
    <p:extLst>
      <p:ext uri="{BB962C8B-B14F-4D97-AF65-F5344CB8AC3E}">
        <p14:creationId xmlns:p14="http://schemas.microsoft.com/office/powerpoint/2010/main" val="4755846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9"/>
                                        </p:tgtEl>
                                      </p:cBhvr>
                                    </p:animEffect>
                                    <p:set>
                                      <p:cBhvr>
                                        <p:cTn id="17" dur="1" fill="hold">
                                          <p:stCondLst>
                                            <p:cond delay="499"/>
                                          </p:stCondLst>
                                        </p:cTn>
                                        <p:tgtEl>
                                          <p:spTgt spid="9"/>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10"/>
                                        </p:tgtEl>
                                      </p:cBhvr>
                                    </p:animEffect>
                                    <p:set>
                                      <p:cBhvr>
                                        <p:cTn id="20"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3"/>
                  </p:tgtEl>
                </p:cond>
              </p:nextCondLst>
            </p:seq>
            <p:seq concurrent="1" nextAc="seek">
              <p:cTn id="21" restart="whenNotActive" fill="hold" evtFilter="cancelBubble" nodeType="interactiveSeq">
                <p:stCondLst>
                  <p:cond evt="onClick" delay="0">
                    <p:tgtEl>
                      <p:spTgt spid="14"/>
                    </p:tgtEl>
                  </p:cond>
                </p:stCondLst>
                <p:endSync evt="end" delay="0">
                  <p:rtn val="all"/>
                </p:endSync>
                <p:childTnLst>
                  <p:par>
                    <p:cTn id="22" fill="hold">
                      <p:stCondLst>
                        <p:cond delay="0"/>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500"/>
                                        <p:tgtEl>
                                          <p:spTgt spid="7"/>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linds(horizontal)">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7"/>
                                        </p:tgtEl>
                                      </p:cBhvr>
                                    </p:animEffect>
                                    <p:set>
                                      <p:cBhvr>
                                        <p:cTn id="34" dur="1" fill="hold">
                                          <p:stCondLst>
                                            <p:cond delay="499"/>
                                          </p:stCondLst>
                                        </p:cTn>
                                        <p:tgtEl>
                                          <p:spTgt spid="7"/>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8"/>
                                        </p:tgtEl>
                                      </p:cBhvr>
                                    </p:animEffect>
                                    <p:set>
                                      <p:cBhvr>
                                        <p:cTn id="37"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4"/>
                  </p:tgtEl>
                </p:cond>
              </p:nextCondLst>
            </p:seq>
          </p:childTnLst>
        </p:cTn>
      </p:par>
    </p:tnLst>
    <p:bldLst>
      <p:bldP spid="7" grpId="0" animBg="1"/>
      <p:bldP spid="7" grpId="1" animBg="1"/>
      <p:bldP spid="8" grpId="0"/>
      <p:bldP spid="8" grpId="1"/>
      <p:bldP spid="9" grpId="0"/>
      <p:bldP spid="9" grpId="1"/>
      <p:bldP spid="10" grpId="0"/>
      <p:bldP spid="10"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505360"/>
            <a:ext cx="11449272"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金人虽不吾索，吾当与之俱行，求见二酋面责之，庶或万一可济。</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宋体"/>
                <a:ea typeface="华文细黑"/>
                <a:cs typeface="Times New Roman"/>
              </a:rPr>
              <a:t>______________________________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endParaRPr lang="zh-CN" altLang="zh-CN" sz="1050" kern="100" dirty="0">
              <a:effectLst/>
              <a:latin typeface="宋体"/>
              <a:cs typeface="Courier New"/>
            </a:endParaRPr>
          </a:p>
        </p:txBody>
      </p:sp>
      <p:sp>
        <p:nvSpPr>
          <p:cNvPr id="11" name="TextBox 10"/>
          <p:cNvSpPr txBox="1"/>
          <p:nvPr/>
        </p:nvSpPr>
        <p:spPr>
          <a:xfrm>
            <a:off x="8142201" y="1349714"/>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172394" y="1349714"/>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4705915"/>
            <a:ext cx="11615478" cy="143986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4633610"/>
            <a:ext cx="11563765"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不吾索</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是否定句中代词作宾语，宾语前置，</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不吾索</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即</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不索吾</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面责</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，当面指责。</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庶或</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，差不多，或许。</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济</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，成功。</a:t>
            </a:r>
            <a:endParaRPr lang="zh-CN" altLang="zh-CN" sz="1050" kern="100" dirty="0">
              <a:effectLst/>
              <a:latin typeface="宋体"/>
              <a:cs typeface="Courier New"/>
            </a:endParaRPr>
          </a:p>
        </p:txBody>
      </p:sp>
      <p:sp>
        <p:nvSpPr>
          <p:cNvPr id="9" name="矩形 8"/>
          <p:cNvSpPr/>
          <p:nvPr/>
        </p:nvSpPr>
        <p:spPr>
          <a:xfrm>
            <a:off x="262558" y="1710642"/>
            <a:ext cx="11335913"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金人</a:t>
            </a:r>
            <a:r>
              <a:rPr lang="zh-CN" altLang="zh-CN" sz="2800" kern="100" dirty="0">
                <a:solidFill>
                  <a:srgbClr val="C00000"/>
                </a:solidFill>
                <a:latin typeface="Times New Roman"/>
                <a:ea typeface="华文细黑"/>
                <a:cs typeface="Times New Roman"/>
              </a:rPr>
              <a:t>虽然没有点名要我，我却应该与太子同去，求见两名首领当面指责他们，或许有成功的可能。</a:t>
            </a:r>
            <a:endParaRPr lang="zh-CN" altLang="zh-CN" sz="1050" kern="100" dirty="0">
              <a:solidFill>
                <a:srgbClr val="C00000"/>
              </a:solidFill>
              <a:effectLst/>
              <a:latin typeface="宋体"/>
              <a:cs typeface="Courier New"/>
            </a:endParaRPr>
          </a:p>
        </p:txBody>
      </p:sp>
      <p:sp>
        <p:nvSpPr>
          <p:cNvPr id="10" name="矩形 9"/>
          <p:cNvSpPr/>
          <p:nvPr/>
        </p:nvSpPr>
        <p:spPr>
          <a:xfrm>
            <a:off x="2376483" y="1084898"/>
            <a:ext cx="581711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不吾索</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句式，面责，庶或，济</a:t>
            </a:r>
            <a:endParaRPr lang="zh-CN" altLang="zh-CN" sz="1050" kern="100" dirty="0">
              <a:solidFill>
                <a:srgbClr val="C00000"/>
              </a:solidFill>
              <a:effectLst/>
              <a:latin typeface="宋体"/>
              <a:cs typeface="Courier New"/>
            </a:endParaRPr>
          </a:p>
        </p:txBody>
      </p:sp>
      <p:sp>
        <p:nvSpPr>
          <p:cNvPr id="3" name="矩形 2"/>
          <p:cNvSpPr/>
          <p:nvPr/>
        </p:nvSpPr>
        <p:spPr>
          <a:xfrm>
            <a:off x="314246" y="3124919"/>
            <a:ext cx="6092825" cy="1384995"/>
          </a:xfrm>
          <a:prstGeom prst="rect">
            <a:avLst/>
          </a:prstGeom>
        </p:spPr>
        <p:txBody>
          <a:bodyPr>
            <a:spAutoFit/>
          </a:bodyPr>
          <a:lstStyle/>
          <a:p>
            <a:pPr lvl="0" algn="just">
              <a:lnSpc>
                <a:spcPct val="150000"/>
              </a:lnSpc>
            </a:pPr>
            <a:r>
              <a:rPr lang="zh-CN" altLang="zh-CN" sz="2800" kern="100" dirty="0">
                <a:solidFill>
                  <a:prstClr val="black"/>
                </a:solidFill>
                <a:latin typeface="Times New Roman"/>
                <a:ea typeface="华文细黑"/>
                <a:cs typeface="Times New Roman"/>
              </a:rPr>
              <a:t>题型归类</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Times New Roman"/>
              </a:rPr>
              <a:t>__________</a:t>
            </a:r>
            <a:endParaRPr lang="zh-CN" altLang="zh-CN" sz="105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对应考点</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________________</a:t>
            </a:r>
            <a:endParaRPr lang="zh-CN" altLang="zh-CN" sz="1050" kern="100" dirty="0">
              <a:solidFill>
                <a:prstClr val="black"/>
              </a:solidFill>
              <a:latin typeface="宋体"/>
              <a:cs typeface="Courier New"/>
            </a:endParaRPr>
          </a:p>
        </p:txBody>
      </p:sp>
      <p:sp>
        <p:nvSpPr>
          <p:cNvPr id="13" name="矩形 12"/>
          <p:cNvSpPr/>
          <p:nvPr/>
        </p:nvSpPr>
        <p:spPr>
          <a:xfrm>
            <a:off x="2083078" y="3061476"/>
            <a:ext cx="2038864" cy="686830"/>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文言翻译题</a:t>
            </a:r>
            <a:endParaRPr lang="zh-CN" altLang="zh-CN" sz="1050" kern="100" dirty="0">
              <a:solidFill>
                <a:srgbClr val="C00000"/>
              </a:solidFill>
              <a:effectLst/>
              <a:latin typeface="宋体"/>
              <a:cs typeface="Courier New"/>
            </a:endParaRPr>
          </a:p>
        </p:txBody>
      </p:sp>
      <p:sp>
        <p:nvSpPr>
          <p:cNvPr id="14" name="矩形 13"/>
          <p:cNvSpPr/>
          <p:nvPr/>
        </p:nvSpPr>
        <p:spPr>
          <a:xfrm>
            <a:off x="2225689" y="3678649"/>
            <a:ext cx="2985101" cy="769417"/>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solidFill>
                  <a:srgbClr val="C00000"/>
                </a:solidFill>
                <a:latin typeface="Times New Roman"/>
                <a:ea typeface="华文细黑"/>
                <a:cs typeface="Times New Roman"/>
              </a:rPr>
              <a:t>B—(3</a:t>
            </a:r>
            <a:r>
              <a:rPr lang="en-US" altLang="zh-CN" sz="2800" kern="100" dirty="0" smtClean="0">
                <a:solidFill>
                  <a:srgbClr val="C00000"/>
                </a:solidFill>
                <a:latin typeface="Times New Roman"/>
                <a:ea typeface="华文细黑"/>
                <a:cs typeface="Times New Roman"/>
              </a:rPr>
              <a:t>)    B</a:t>
            </a:r>
            <a:r>
              <a:rPr lang="en-US" altLang="zh-CN" sz="2800" kern="100" dirty="0">
                <a:solidFill>
                  <a:srgbClr val="C00000"/>
                </a:solidFill>
                <a:latin typeface="Times New Roman"/>
                <a:ea typeface="华文细黑"/>
                <a:cs typeface="Times New Roman"/>
              </a:rPr>
              <a:t>—(5)</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7968033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blinds(horizontal)">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blinds(horizontal)">
                                      <p:cBhvr>
                                        <p:cTn id="39" dur="5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9"/>
                                        </p:tgtEl>
                                      </p:cBhvr>
                                    </p:animEffect>
                                    <p:set>
                                      <p:cBhvr>
                                        <p:cTn id="44" dur="1" fill="hold">
                                          <p:stCondLst>
                                            <p:cond delay="499"/>
                                          </p:stCondLst>
                                        </p:cTn>
                                        <p:tgtEl>
                                          <p:spTgt spid="9"/>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10"/>
                                        </p:tgtEl>
                                      </p:cBhvr>
                                    </p:animEffect>
                                    <p:set>
                                      <p:cBhvr>
                                        <p:cTn id="47" dur="1" fill="hold">
                                          <p:stCondLst>
                                            <p:cond delay="499"/>
                                          </p:stCondLst>
                                        </p:cTn>
                                        <p:tgtEl>
                                          <p:spTgt spid="10"/>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13"/>
                                        </p:tgtEl>
                                      </p:cBhvr>
                                    </p:animEffect>
                                    <p:set>
                                      <p:cBhvr>
                                        <p:cTn id="50" dur="1" fill="hold">
                                          <p:stCondLst>
                                            <p:cond delay="499"/>
                                          </p:stCondLst>
                                        </p:cTn>
                                        <p:tgtEl>
                                          <p:spTgt spid="13"/>
                                        </p:tgtEl>
                                        <p:attrNameLst>
                                          <p:attrName>style.visibility</p:attrName>
                                        </p:attrNameLst>
                                      </p:cBhvr>
                                      <p:to>
                                        <p:strVal val="hidden"/>
                                      </p:to>
                                    </p:set>
                                  </p:childTnLst>
                                </p:cTn>
                              </p:par>
                              <p:par>
                                <p:cTn id="51" presetID="10" presetClass="exit" presetSubtype="0" fill="hold" grpId="1" nodeType="withEffect">
                                  <p:stCondLst>
                                    <p:cond delay="0"/>
                                  </p:stCondLst>
                                  <p:childTnLst>
                                    <p:animEffect transition="out" filter="fade">
                                      <p:cBhvr>
                                        <p:cTn id="52" dur="500"/>
                                        <p:tgtEl>
                                          <p:spTgt spid="14"/>
                                        </p:tgtEl>
                                      </p:cBhvr>
                                    </p:animEffect>
                                    <p:set>
                                      <p:cBhvr>
                                        <p:cTn id="53" dur="1" fill="hold">
                                          <p:stCondLst>
                                            <p:cond delay="499"/>
                                          </p:stCondLst>
                                        </p:cTn>
                                        <p:tgtEl>
                                          <p:spTgt spid="14"/>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animBg="1"/>
      <p:bldP spid="7" grpId="1" animBg="1"/>
      <p:bldP spid="8" grpId="0"/>
      <p:bldP spid="8" grpId="1"/>
      <p:bldP spid="9" grpId="0"/>
      <p:bldP spid="9" grpId="1"/>
      <p:bldP spid="10" grpId="0"/>
      <p:bldP spid="10" grpId="1"/>
      <p:bldP spid="13" grpId="0"/>
      <p:bldP spid="13" grpId="1"/>
      <p:bldP spid="14" grpId="0"/>
      <p:bldP spid="14"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02618" y="2720020"/>
            <a:ext cx="6577469" cy="522000"/>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621482"/>
            <a:ext cx="11449272"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latin typeface="Times New Roman"/>
                <a:ea typeface="华文细黑"/>
                <a:cs typeface="Times New Roman"/>
              </a:rPr>
              <a:t>第三</a:t>
            </a:r>
            <a:r>
              <a:rPr lang="zh-CN" altLang="zh-CN" sz="2800" b="1" kern="100" dirty="0">
                <a:latin typeface="Times New Roman"/>
                <a:ea typeface="华文细黑"/>
                <a:cs typeface="Times New Roman"/>
              </a:rPr>
              <a:t>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5</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：补充训练</a:t>
            </a:r>
            <a:endParaRPr lang="zh-CN" altLang="zh-CN" sz="1050" b="1"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对下列句子中</a:t>
            </a:r>
            <a:r>
              <a:rPr lang="zh-CN" altLang="zh-CN" sz="2800" kern="100" dirty="0" smtClean="0">
                <a:latin typeface="Times New Roman"/>
                <a:ea typeface="华文细黑"/>
                <a:cs typeface="Times New Roman"/>
              </a:rPr>
              <a:t>加</a:t>
            </a:r>
            <a:r>
              <a:rPr lang="zh-CN" altLang="en-US" sz="2800" kern="100" dirty="0" smtClean="0">
                <a:latin typeface="Times New Roman"/>
                <a:ea typeface="华文细黑"/>
                <a:cs typeface="Times New Roman"/>
              </a:rPr>
              <a:t>颜色</a:t>
            </a:r>
            <a:r>
              <a:rPr lang="zh-CN" altLang="zh-CN" sz="2800" kern="100" dirty="0" smtClean="0">
                <a:latin typeface="Times New Roman"/>
                <a:ea typeface="华文细黑"/>
                <a:cs typeface="Times New Roman"/>
              </a:rPr>
              <a:t>的</a:t>
            </a:r>
            <a:r>
              <a:rPr lang="zh-CN" altLang="zh-CN" sz="2800" kern="100" dirty="0">
                <a:latin typeface="Times New Roman"/>
                <a:ea typeface="华文细黑"/>
                <a:cs typeface="Times New Roman"/>
              </a:rPr>
              <a:t>词的解释，不正确的一项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劝其</a:t>
            </a:r>
            <a:r>
              <a:rPr lang="zh-CN" altLang="zh-CN" sz="2800" kern="100" dirty="0">
                <a:solidFill>
                  <a:srgbClr val="0000FF"/>
                </a:solidFill>
                <a:latin typeface="Times New Roman"/>
                <a:ea typeface="华文细黑"/>
                <a:cs typeface="Times New Roman"/>
              </a:rPr>
              <a:t>亟</a:t>
            </a:r>
            <a:r>
              <a:rPr lang="zh-CN" altLang="zh-CN" sz="2800" kern="100" dirty="0">
                <a:latin typeface="Times New Roman"/>
                <a:ea typeface="华文细黑"/>
                <a:cs typeface="Times New Roman"/>
              </a:rPr>
              <a:t>有所更　　　　　　　亟：赶快</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以职论事而</a:t>
            </a:r>
            <a:r>
              <a:rPr lang="zh-CN" altLang="zh-CN" sz="2800" kern="100" dirty="0">
                <a:solidFill>
                  <a:srgbClr val="0000FF"/>
                </a:solidFill>
                <a:latin typeface="Times New Roman"/>
                <a:ea typeface="华文细黑"/>
                <a:cs typeface="Times New Roman"/>
              </a:rPr>
              <a:t>责</a:t>
            </a:r>
            <a:r>
              <a:rPr lang="zh-CN" altLang="zh-CN" sz="2800" kern="100" dirty="0">
                <a:latin typeface="Times New Roman"/>
                <a:ea typeface="华文细黑"/>
                <a:cs typeface="Times New Roman"/>
              </a:rPr>
              <a:t>之过矣</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责</a:t>
            </a:r>
            <a:r>
              <a:rPr lang="zh-CN" altLang="zh-CN" sz="2800" kern="100" dirty="0">
                <a:latin typeface="Times New Roman"/>
                <a:ea typeface="华文细黑"/>
                <a:cs typeface="Times New Roman"/>
              </a:rPr>
              <a:t>：要求</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solidFill>
                  <a:srgbClr val="0000FF"/>
                </a:solidFill>
                <a:latin typeface="Times New Roman"/>
                <a:ea typeface="华文细黑"/>
                <a:cs typeface="Times New Roman"/>
              </a:rPr>
              <a:t>绐</a:t>
            </a:r>
            <a:r>
              <a:rPr lang="zh-CN" altLang="zh-CN" sz="2800" kern="100" dirty="0">
                <a:latin typeface="Times New Roman"/>
                <a:ea typeface="华文细黑"/>
                <a:cs typeface="Times New Roman"/>
              </a:rPr>
              <a:t>金人曰</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绐</a:t>
            </a:r>
            <a:r>
              <a:rPr lang="zh-CN" altLang="zh-CN" sz="2800" kern="100" dirty="0">
                <a:latin typeface="Times New Roman"/>
                <a:ea typeface="华文细黑"/>
                <a:cs typeface="Times New Roman"/>
              </a:rPr>
              <a:t>：欺骗</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留守何</a:t>
            </a:r>
            <a:r>
              <a:rPr lang="zh-CN" altLang="zh-CN" sz="2800" kern="100" dirty="0">
                <a:solidFill>
                  <a:srgbClr val="0000FF"/>
                </a:solidFill>
                <a:latin typeface="Times New Roman"/>
                <a:ea typeface="华文细黑"/>
                <a:cs typeface="Times New Roman"/>
              </a:rPr>
              <a:t>预</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预</a:t>
            </a:r>
            <a:r>
              <a:rPr lang="zh-CN" altLang="zh-CN" sz="2800" kern="100" dirty="0">
                <a:latin typeface="Times New Roman"/>
                <a:ea typeface="华文细黑"/>
                <a:cs typeface="Times New Roman"/>
              </a:rPr>
              <a:t>：参与</a:t>
            </a:r>
            <a:endParaRPr lang="zh-CN" altLang="zh-CN" sz="1050" kern="100" dirty="0">
              <a:effectLst/>
              <a:latin typeface="宋体"/>
              <a:cs typeface="Courier New"/>
            </a:endParaRPr>
          </a:p>
        </p:txBody>
      </p:sp>
      <p:sp>
        <p:nvSpPr>
          <p:cNvPr id="11" name="TextBox 10"/>
          <p:cNvSpPr txBox="1"/>
          <p:nvPr/>
        </p:nvSpPr>
        <p:spPr>
          <a:xfrm>
            <a:off x="8809705" y="147614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889825" y="147614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4688116"/>
            <a:ext cx="11615478" cy="894041"/>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4711994"/>
            <a:ext cx="1156376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责：指责。</a:t>
            </a:r>
            <a:endParaRPr lang="zh-CN" altLang="zh-CN" sz="1050" kern="100" dirty="0">
              <a:effectLst/>
              <a:latin typeface="宋体"/>
              <a:cs typeface="Courier New"/>
            </a:endParaRPr>
          </a:p>
        </p:txBody>
      </p:sp>
    </p:spTree>
    <p:extLst>
      <p:ext uri="{BB962C8B-B14F-4D97-AF65-F5344CB8AC3E}">
        <p14:creationId xmlns:p14="http://schemas.microsoft.com/office/powerpoint/2010/main" val="35413131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seq concurrent="1" nextAc="seek">
              <p:cTn id="13" restart="whenNotActive" fill="hold" evtFilter="cancelBubble" nodeType="interactiveSeq">
                <p:stCondLst>
                  <p:cond evt="onClick" delay="0">
                    <p:tgtEl>
                      <p:spTgt spid="12"/>
                    </p:tgtEl>
                  </p:cond>
                </p:stCondLst>
                <p:endSync evt="end" delay="0">
                  <p:rtn val="all"/>
                </p:endSync>
                <p:childTnLst>
                  <p:par>
                    <p:cTn id="14" fill="hold">
                      <p:stCondLst>
                        <p:cond delay="0"/>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500"/>
                                        <p:tgtEl>
                                          <p:spTgt spid="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10" grpId="0" animBg="1"/>
      <p:bldP spid="10" grpId="1" animBg="1"/>
      <p:bldP spid="7" grpId="0" animBg="1"/>
      <p:bldP spid="7" grpId="1" animBg="1"/>
      <p:bldP spid="8" grpId="0"/>
      <p:bldP spid="8"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204957" y="4980462"/>
            <a:ext cx="11422789" cy="1080369"/>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197724" y="45418"/>
            <a:ext cx="11449272" cy="6155507"/>
          </a:xfrm>
          <a:prstGeom prst="rect">
            <a:avLst/>
          </a:prstGeom>
        </p:spPr>
        <p:txBody>
          <a:bodyPr wrap="square" lIns="121898" tIns="60948" rIns="121898" bIns="60948">
            <a:spAutoFit/>
          </a:bodyPr>
          <a:lstStyle/>
          <a:p>
            <a:pPr algn="just">
              <a:lnSpc>
                <a:spcPct val="14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下列对文中</a:t>
            </a:r>
            <a:r>
              <a:rPr lang="zh-CN" altLang="zh-CN" sz="2800" kern="100" dirty="0" smtClean="0">
                <a:latin typeface="Times New Roman"/>
                <a:ea typeface="华文细黑"/>
                <a:cs typeface="Times New Roman"/>
              </a:rPr>
              <a:t>加</a:t>
            </a:r>
            <a:r>
              <a:rPr lang="zh-CN" altLang="en-US" sz="2800" kern="100" dirty="0">
                <a:latin typeface="Times New Roman"/>
                <a:ea typeface="华文细黑"/>
                <a:cs typeface="Times New Roman"/>
              </a:rPr>
              <a:t>颜色</a:t>
            </a:r>
            <a:r>
              <a:rPr lang="zh-CN" altLang="zh-CN" sz="2800" kern="100" dirty="0" smtClean="0">
                <a:latin typeface="Times New Roman"/>
                <a:ea typeface="华文细黑"/>
                <a:cs typeface="Times New Roman"/>
              </a:rPr>
              <a:t>词语</a:t>
            </a:r>
            <a:r>
              <a:rPr lang="zh-CN" altLang="zh-CN" sz="2800" kern="100" dirty="0">
                <a:latin typeface="Times New Roman"/>
                <a:ea typeface="华文细黑"/>
                <a:cs typeface="Times New Roman"/>
              </a:rPr>
              <a:t>的相关内容的解说，不正确的一项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A.</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靖康元年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，这是我国古代用皇帝年号来纪年的一种表述方式。</a:t>
            </a:r>
            <a:r>
              <a:rPr lang="zh-CN" altLang="zh-CN" sz="2800" kern="100" dirty="0" smtClean="0">
                <a:latin typeface="Times New Roman"/>
                <a:ea typeface="华文细黑"/>
                <a:cs typeface="Times New Roman"/>
              </a:rPr>
              <a:t>年</a:t>
            </a:r>
            <a:endParaRPr lang="en-US" altLang="zh-CN" sz="2800" kern="100" dirty="0" smtClean="0">
              <a:latin typeface="Times New Roman"/>
              <a:ea typeface="华文细黑"/>
              <a:cs typeface="Times New Roman"/>
            </a:endParaRPr>
          </a:p>
          <a:p>
            <a:pPr algn="just">
              <a:lnSpc>
                <a:spcPct val="14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号</a:t>
            </a:r>
            <a:r>
              <a:rPr lang="zh-CN" altLang="zh-CN" sz="2800" kern="100" dirty="0">
                <a:latin typeface="Times New Roman"/>
                <a:ea typeface="华文细黑"/>
                <a:cs typeface="Times New Roman"/>
              </a:rPr>
              <a:t>是我国古代帝王用来纪年的名号。</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靖康</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是宋钦宗的年号。</a:t>
            </a:r>
            <a:r>
              <a:rPr lang="zh-CN" altLang="zh-CN" sz="2800" kern="100" dirty="0" smtClean="0">
                <a:latin typeface="Times New Roman"/>
                <a:ea typeface="华文细黑"/>
                <a:cs typeface="Times New Roman"/>
              </a:rPr>
              <a:t>皇帝</a:t>
            </a:r>
            <a:endParaRPr lang="en-US" altLang="zh-CN" sz="2800" kern="100" dirty="0" smtClean="0">
              <a:latin typeface="Times New Roman"/>
              <a:ea typeface="华文细黑"/>
              <a:cs typeface="Times New Roman"/>
            </a:endParaRPr>
          </a:p>
          <a:p>
            <a:pPr algn="just">
              <a:lnSpc>
                <a:spcPct val="14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年号</a:t>
            </a:r>
            <a:r>
              <a:rPr lang="zh-CN" altLang="zh-CN" sz="2800" kern="100" dirty="0">
                <a:latin typeface="Times New Roman"/>
                <a:ea typeface="华文细黑"/>
                <a:cs typeface="Times New Roman"/>
              </a:rPr>
              <a:t>纪年法是我国古代重要的纪年方式之一。</a:t>
            </a:r>
            <a:endParaRPr lang="zh-CN" altLang="zh-CN" sz="105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B.</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六部</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，是中国隋唐至清末中央行政机构吏部、户部、礼部、兵部</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4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刑部</a:t>
            </a:r>
            <a:r>
              <a:rPr lang="zh-CN" altLang="zh-CN" sz="2800" kern="100" dirty="0">
                <a:latin typeface="Times New Roman"/>
                <a:ea typeface="华文细黑"/>
                <a:cs typeface="Times New Roman"/>
              </a:rPr>
              <a:t>、工部的总称。唐代确定六部各部以尚书、侍郎为正副长官。</a:t>
            </a:r>
            <a:r>
              <a:rPr lang="zh-CN" altLang="zh-CN" sz="2800" kern="100" dirty="0" smtClean="0">
                <a:latin typeface="Times New Roman"/>
                <a:ea typeface="华文细黑"/>
                <a:cs typeface="Times New Roman"/>
              </a:rPr>
              <a:t>宋</a:t>
            </a:r>
            <a:endParaRPr lang="en-US" altLang="zh-CN" sz="2800" kern="100" dirty="0" smtClean="0">
              <a:latin typeface="Times New Roman"/>
              <a:ea typeface="华文细黑"/>
              <a:cs typeface="Times New Roman"/>
            </a:endParaRPr>
          </a:p>
          <a:p>
            <a:pPr algn="just">
              <a:lnSpc>
                <a:spcPct val="14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朝</a:t>
            </a:r>
            <a:r>
              <a:rPr lang="zh-CN" altLang="zh-CN" sz="2800" kern="100" dirty="0">
                <a:latin typeface="Times New Roman"/>
                <a:ea typeface="华文细黑"/>
                <a:cs typeface="Times New Roman"/>
              </a:rPr>
              <a:t>沿用，文中孙傅</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进兵部尚书</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，大致相当于现在的国防部长。</a:t>
            </a:r>
            <a:endParaRPr lang="zh-CN" altLang="zh-CN" sz="105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太子少傅，是指辅助太子的官名。</a:t>
            </a:r>
            <a:endParaRPr lang="zh-CN" altLang="zh-CN" sz="105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D.</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赠</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，是古代表示封官拜爵的特殊用语，指给活着的官吏及其父</a:t>
            </a:r>
            <a:r>
              <a:rPr lang="zh-CN" altLang="zh-CN" sz="2800" kern="100" dirty="0" smtClean="0">
                <a:latin typeface="Times New Roman"/>
                <a:ea typeface="华文细黑"/>
                <a:cs typeface="Times New Roman"/>
              </a:rPr>
              <a:t>祖</a:t>
            </a:r>
            <a:endParaRPr lang="en-US" altLang="zh-CN" sz="2800" kern="100" dirty="0" smtClean="0">
              <a:latin typeface="Times New Roman"/>
              <a:ea typeface="华文细黑"/>
              <a:cs typeface="Times New Roman"/>
            </a:endParaRPr>
          </a:p>
          <a:p>
            <a:pPr algn="just">
              <a:lnSpc>
                <a:spcPct val="14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追</a:t>
            </a:r>
            <a:r>
              <a:rPr lang="zh-CN" altLang="zh-CN" sz="2800" kern="100" dirty="0">
                <a:latin typeface="Times New Roman"/>
                <a:ea typeface="华文细黑"/>
                <a:cs typeface="Times New Roman"/>
              </a:rPr>
              <a:t>封官爵。</a:t>
            </a:r>
            <a:endParaRPr lang="zh-CN" altLang="zh-CN" sz="1050" kern="100" dirty="0">
              <a:effectLst/>
              <a:latin typeface="宋体"/>
              <a:cs typeface="Courier New"/>
            </a:endParaRPr>
          </a:p>
        </p:txBody>
      </p:sp>
      <p:sp>
        <p:nvSpPr>
          <p:cNvPr id="11" name="TextBox 10"/>
          <p:cNvSpPr txBox="1"/>
          <p:nvPr/>
        </p:nvSpPr>
        <p:spPr>
          <a:xfrm>
            <a:off x="9918207" y="23093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10998327" y="23093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217961" y="6141819"/>
            <a:ext cx="11615478" cy="66227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190550" y="6064814"/>
            <a:ext cx="1156376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赠</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是指给死去的官吏及其父祖追封官爵。</a:t>
            </a:r>
            <a:endParaRPr lang="zh-CN" altLang="zh-CN" sz="1050" kern="100" dirty="0">
              <a:effectLst/>
              <a:latin typeface="宋体"/>
              <a:cs typeface="Courier New"/>
            </a:endParaRPr>
          </a:p>
        </p:txBody>
      </p:sp>
    </p:spTree>
    <p:extLst>
      <p:ext uri="{BB962C8B-B14F-4D97-AF65-F5344CB8AC3E}">
        <p14:creationId xmlns:p14="http://schemas.microsoft.com/office/powerpoint/2010/main" val="831418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seq concurrent="1" nextAc="seek">
              <p:cTn id="13" restart="whenNotActive" fill="hold" evtFilter="cancelBubble" nodeType="interactiveSeq">
                <p:stCondLst>
                  <p:cond evt="onClick" delay="0">
                    <p:tgtEl>
                      <p:spTgt spid="12"/>
                    </p:tgtEl>
                  </p:cond>
                </p:stCondLst>
                <p:endSync evt="end" delay="0">
                  <p:rtn val="all"/>
                </p:endSync>
                <p:childTnLst>
                  <p:par>
                    <p:cTn id="14" fill="hold">
                      <p:stCondLst>
                        <p:cond delay="0"/>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500"/>
                                        <p:tgtEl>
                                          <p:spTgt spid="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10" grpId="0" animBg="1"/>
      <p:bldP spid="10" grpId="1" animBg="1"/>
      <p:bldP spid="7" grpId="0" animBg="1"/>
      <p:bldP spid="7" grpId="1" animBg="1"/>
      <p:bldP spid="8" grpId="0"/>
      <p:bldP spid="8"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76968" y="693490"/>
            <a:ext cx="11112550"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翻译下面的句子。</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因帅兵讨定，斩其为乱者以献。苟不已，则以死继之。</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译文：</a:t>
            </a:r>
            <a:r>
              <a:rPr lang="en-US" altLang="zh-CN" sz="2800" kern="100" dirty="0" smtClean="0">
                <a:latin typeface="Times New Roman"/>
                <a:ea typeface="华文细黑"/>
                <a:cs typeface="Courier New"/>
              </a:rPr>
              <a:t>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endParaRPr lang="zh-CN" altLang="zh-CN" sz="1050" kern="100" dirty="0">
              <a:effectLst/>
              <a:latin typeface="宋体"/>
              <a:cs typeface="Courier New"/>
            </a:endParaRPr>
          </a:p>
        </p:txBody>
      </p:sp>
      <p:sp>
        <p:nvSpPr>
          <p:cNvPr id="8" name="矩形 7"/>
          <p:cNvSpPr/>
          <p:nvPr/>
        </p:nvSpPr>
        <p:spPr>
          <a:xfrm>
            <a:off x="550590" y="1889345"/>
            <a:ext cx="10893589" cy="1415748"/>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于是</a:t>
            </a:r>
            <a:r>
              <a:rPr lang="zh-CN" altLang="zh-CN" sz="2800" kern="100" dirty="0">
                <a:solidFill>
                  <a:srgbClr val="C00000"/>
                </a:solidFill>
                <a:latin typeface="Times New Roman"/>
                <a:ea typeface="华文细黑"/>
                <a:cs typeface="Times New Roman"/>
              </a:rPr>
              <a:t>带兵讨伐平定叛乱，杀了作乱的人来献给你们。如果不停止索求，太子就会自杀。</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得分点：因，献，已，大意对</a:t>
            </a:r>
            <a:r>
              <a:rPr lang="en-US" altLang="zh-CN" sz="2800" kern="100" dirty="0">
                <a:solidFill>
                  <a:srgbClr val="C00000"/>
                </a:solidFill>
                <a:latin typeface="Times New Roman"/>
                <a:ea typeface="华文细黑"/>
                <a:cs typeface="Courier New"/>
              </a:rPr>
              <a:t>)</a:t>
            </a:r>
            <a:endParaRPr lang="zh-CN" altLang="zh-CN" sz="1050" kern="100" dirty="0">
              <a:solidFill>
                <a:srgbClr val="C00000"/>
              </a:solidFill>
              <a:effectLst/>
              <a:latin typeface="宋体"/>
              <a:cs typeface="Courier New"/>
            </a:endParaRPr>
          </a:p>
        </p:txBody>
      </p:sp>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
        <p:nvSpPr>
          <p:cNvPr id="12" name="TextBox 11">
            <a:hlinkClick r:id="rId3" action="ppaction://hlinksldjump"/>
          </p:cNvPr>
          <p:cNvSpPr txBox="1"/>
          <p:nvPr/>
        </p:nvSpPr>
        <p:spPr>
          <a:xfrm>
            <a:off x="7463358" y="6208489"/>
            <a:ext cx="1584000" cy="461665"/>
          </a:xfrm>
          <a:prstGeom prst="rect">
            <a:avLst/>
          </a:prstGeom>
          <a:solidFill>
            <a:srgbClr val="B4C7E7"/>
          </a:solidFill>
        </p:spPr>
        <p:txBody>
          <a:bodyPr wrap="square" rtlCol="0">
            <a:spAutoFit/>
          </a:bodyPr>
          <a:lstStyle/>
          <a:p>
            <a:pPr algn="ctr"/>
            <a:r>
              <a:rPr lang="zh-CN" altLang="en-US" dirty="0" smtClean="0">
                <a:solidFill>
                  <a:schemeClr val="bg1"/>
                </a:solidFill>
                <a:latin typeface="+mj-ea"/>
                <a:ea typeface="+mj-ea"/>
                <a:cs typeface="Times New Roman" panose="02020603050405020304" pitchFamily="18" charset="0"/>
              </a:rPr>
              <a:t>参考译文</a:t>
            </a:r>
            <a:endParaRPr lang="zh-CN" altLang="en-US" sz="2400" dirty="0" smtClean="0">
              <a:solidFill>
                <a:schemeClr val="bg1"/>
              </a:solidFill>
              <a:latin typeface="+mj-ea"/>
              <a:ea typeface="+mj-ea"/>
              <a:cs typeface="Times New Roman" panose="02020603050405020304" pitchFamily="18" charset="0"/>
            </a:endParaRPr>
          </a:p>
        </p:txBody>
      </p:sp>
    </p:spTree>
    <p:extLst>
      <p:ext uri="{BB962C8B-B14F-4D97-AF65-F5344CB8AC3E}">
        <p14:creationId xmlns:p14="http://schemas.microsoft.com/office/powerpoint/2010/main" val="12218498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0"/>
                  </p:tgtEl>
                </p:cond>
              </p:nextCondLst>
            </p:seq>
          </p:childTnLst>
        </p:cTn>
      </p:par>
    </p:tnLst>
    <p:bldLst>
      <p:bldP spid="8" grpId="0"/>
      <p:bldP spid="8" grpId="1"/>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219501" y="117426"/>
            <a:ext cx="11679403" cy="6503807"/>
          </a:xfrm>
          <a:prstGeom prst="rect">
            <a:avLst/>
          </a:prstGeom>
        </p:spPr>
        <p:txBody>
          <a:bodyPr wrap="square" lIns="121898" tIns="60948" rIns="121898" bIns="60948">
            <a:spAutoFit/>
          </a:bodyPr>
          <a:lstStyle/>
          <a:p>
            <a:pPr indent="718185" algn="just">
              <a:lnSpc>
                <a:spcPct val="150000"/>
              </a:lnSpc>
              <a:spcAft>
                <a:spcPts val="0"/>
              </a:spcAft>
            </a:pPr>
            <a:r>
              <a:rPr lang="zh-CN" altLang="zh-CN" sz="2800" kern="100" dirty="0">
                <a:latin typeface="Times New Roman"/>
                <a:ea typeface="华文细黑"/>
                <a:cs typeface="Times New Roman"/>
              </a:rPr>
              <a:t>孙傅，字伯野，是海州人。考中了进士，被任命为礼部员外郎。当时，蔡</a:t>
            </a:r>
            <a:r>
              <a:rPr lang="zh-CN" altLang="zh-CN" sz="2800" kern="100" dirty="0">
                <a:latin typeface="宋体"/>
                <a:ea typeface="华文细黑"/>
                <a:cs typeface="宋体"/>
              </a:rPr>
              <a:t>翛</a:t>
            </a:r>
            <a:r>
              <a:rPr lang="zh-CN" altLang="zh-CN" sz="2800" kern="100" dirty="0">
                <a:latin typeface="楷体_GB2312"/>
                <a:ea typeface="华文细黑"/>
                <a:cs typeface="楷体_GB2312"/>
              </a:rPr>
              <a:t>是尚书，孙傅向他陈述天下大事，劝他尽快有所改变，否则一定失败。蔡</a:t>
            </a:r>
            <a:r>
              <a:rPr lang="zh-CN" altLang="zh-CN" sz="2800" kern="100" dirty="0">
                <a:latin typeface="宋体"/>
                <a:ea typeface="华文细黑"/>
                <a:cs typeface="宋体"/>
              </a:rPr>
              <a:t>翛</a:t>
            </a:r>
            <a:r>
              <a:rPr lang="zh-CN" altLang="zh-CN" sz="2800" kern="100" dirty="0">
                <a:latin typeface="楷体_GB2312"/>
                <a:ea typeface="华文细黑"/>
                <a:cs typeface="楷体_GB2312"/>
              </a:rPr>
              <a:t>没有采纳他的建议。</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孙傅</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升至中书舍人。宣和末年，高丽入朝进贡，高丽使者经过的地方，官府征调民夫建造船只，引起骚动，用度又颇多。孙傅上书说：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滥用民力妨碍农事，却对中国没有丝毫好处。</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宰相认为他的言论和苏轼的一样，上奏把他贬谪到蕲州。给事中许翰认为，孙傅的观点虽偶然与苏轼相同，意思也没有别的，依凭职责议论时事受到指责实在过分，许翰也被免去官职。靖康元年，孙傅被征召为给事中，升任兵部尚书。上奏折请求恢复祖宗的法度制度，钦宗问他为什么，孙傅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祖宗的法度对百姓有好处，熙、丰年间的法度对国家有好处，崇、观年间</a:t>
            </a:r>
            <a:r>
              <a:rPr lang="zh-CN" altLang="zh-CN" sz="2800" kern="100" dirty="0" smtClean="0">
                <a:latin typeface="Times New Roman"/>
                <a:ea typeface="华文细黑"/>
                <a:cs typeface="Times New Roman"/>
              </a:rPr>
              <a:t>的</a:t>
            </a:r>
            <a:endParaRPr lang="zh-CN" altLang="zh-CN" sz="1050" kern="100" dirty="0">
              <a:effectLst/>
              <a:latin typeface="宋体"/>
              <a:cs typeface="Courier New"/>
            </a:endParaRPr>
          </a:p>
        </p:txBody>
      </p:sp>
    </p:spTree>
    <p:extLst>
      <p:ext uri="{BB962C8B-B14F-4D97-AF65-F5344CB8AC3E}">
        <p14:creationId xmlns:p14="http://schemas.microsoft.com/office/powerpoint/2010/main" val="20167592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219501" y="127422"/>
            <a:ext cx="11679403" cy="6503807"/>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法度对奸恶的人有好处。</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当时的人称他的话是名言。十一月，被授予尚书右丞，不久改任同知枢密院。金人围攻都城，孙傅日夜亲自迎着箭雨飞石防御。金兵分四路呼喊着进攻，宋军失败后退，掉到护龙河里，河里填满尸体，城门也急忙关闭。这一天，金兵最终攻进城里。第二年正月，钦宗到金兵元帅营中，让孙傅辅佐太子留守京城，仍然兼任少傅。钦宗二十天没有回来，孙傅多次写信请求钦宗回来。等到废除钦宗另立皇帝的檄文到来，孙傅大声恸哭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我只知道我的君王可以在中国称帝而已，如果另立异姓，我将为此而死。</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金人前来索要太上皇、皇后、各位王爷、嫔妃、公主，孙傅留下太子不让前去。密谋把太子藏到民间，另外找两个外貌像宦官的人杀掉，同时杀了十几个死刑犯，拿着这些人的脑袋送给金人</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Tree>
    <p:extLst>
      <p:ext uri="{BB962C8B-B14F-4D97-AF65-F5344CB8AC3E}">
        <p14:creationId xmlns:p14="http://schemas.microsoft.com/office/powerpoint/2010/main" val="3850572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01665" y="160025"/>
            <a:ext cx="11563765" cy="6450821"/>
          </a:xfrm>
          <a:prstGeom prst="rect">
            <a:avLst/>
          </a:prstGeom>
          <a:solidFill>
            <a:schemeClr val="accent1">
              <a:lumMod val="20000"/>
              <a:lumOff val="80000"/>
            </a:schemeClr>
          </a:solidFill>
        </p:spPr>
        <p:txBody>
          <a:bodyPr wrap="square" lIns="121898" tIns="60948" rIns="121898" bIns="60948">
            <a:spAutoFit/>
          </a:bodyPr>
          <a:lstStyle/>
          <a:p>
            <a:pPr algn="just">
              <a:lnSpc>
                <a:spcPct val="150000"/>
              </a:lnSpc>
              <a:spcAft>
                <a:spcPts val="0"/>
              </a:spcAft>
            </a:pPr>
            <a:endParaRPr lang="zh-CN" altLang="zh-CN" sz="1050" kern="100" dirty="0">
              <a:effectLst/>
              <a:latin typeface="宋体"/>
              <a:cs typeface="Courier New"/>
            </a:endParaRPr>
          </a:p>
        </p:txBody>
      </p:sp>
      <p:sp>
        <p:nvSpPr>
          <p:cNvPr id="6" name="矩形 5"/>
          <p:cNvSpPr/>
          <p:nvPr/>
        </p:nvSpPr>
        <p:spPr>
          <a:xfrm>
            <a:off x="478582" y="156920"/>
            <a:ext cx="11112550" cy="6586394"/>
          </a:xfrm>
          <a:prstGeom prst="rect">
            <a:avLst/>
          </a:prstGeom>
        </p:spPr>
        <p:txBody>
          <a:bodyPr wrap="square" lIns="121898" tIns="60948" rIns="121898" bIns="60948">
            <a:spAutoFit/>
          </a:bodyPr>
          <a:lstStyle/>
          <a:p>
            <a:pPr algn="just">
              <a:lnSpc>
                <a:spcPct val="150000"/>
              </a:lnSpc>
              <a:spcAft>
                <a:spcPts val="0"/>
              </a:spcAft>
            </a:pPr>
            <a:r>
              <a:rPr lang="en-US" altLang="zh-CN" sz="2800" b="1" kern="100" dirty="0">
                <a:solidFill>
                  <a:srgbClr val="0000FF"/>
                </a:solidFill>
                <a:latin typeface="IPAPANNEW"/>
                <a:ea typeface="华文细黑"/>
                <a:cs typeface="Times New Roman"/>
              </a:rPr>
              <a:t>[</a:t>
            </a:r>
            <a:r>
              <a:rPr lang="zh-CN" altLang="zh-CN" sz="2800" b="1" kern="100" dirty="0">
                <a:solidFill>
                  <a:srgbClr val="0000FF"/>
                </a:solidFill>
                <a:latin typeface="IPAPANNEW"/>
                <a:ea typeface="华文细黑"/>
                <a:cs typeface="Times New Roman"/>
              </a:rPr>
              <a:t>考点要求</a:t>
            </a:r>
            <a:r>
              <a:rPr lang="en-US" altLang="zh-CN" sz="2800" b="1" kern="100" dirty="0">
                <a:solidFill>
                  <a:srgbClr val="0000FF"/>
                </a:solidFill>
                <a:latin typeface="IPAPANNEW"/>
                <a:ea typeface="华文细黑"/>
                <a:cs typeface="Times New Roman"/>
              </a:rPr>
              <a:t>]</a:t>
            </a:r>
            <a:r>
              <a:rPr lang="zh-CN" altLang="zh-CN" sz="2800" kern="100" dirty="0">
                <a:solidFill>
                  <a:srgbClr val="0000FF"/>
                </a:solidFill>
                <a:latin typeface="Times New Roman"/>
                <a:ea typeface="华文细黑"/>
                <a:cs typeface="Times New Roman"/>
              </a:rPr>
              <a:t>　</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理解　</a:t>
            </a:r>
            <a:r>
              <a:rPr lang="en-US" altLang="zh-CN" sz="2800" kern="100" dirty="0">
                <a:latin typeface="Times New Roman"/>
                <a:ea typeface="华文细黑"/>
                <a:cs typeface="Courier New"/>
              </a:rPr>
              <a:t>B</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理解常见文言实词在文中的含义。</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理解常见文言虚词在文中的意义和用法。常见文言虚词：而、何、乎、乃、其、且、若、所、为、焉、也、以、因、于、与、则、者、之。</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理解与现代汉语不同的句式和用法。不同的句式和用法：判断句、被动句、宾语前置、成分省略和词类活用。</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了解并掌握常见的古代文化知识。</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理解并翻译文中的句子。</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分析综合　</a:t>
            </a:r>
            <a:r>
              <a:rPr lang="en-US" altLang="zh-CN" sz="2800" kern="100" dirty="0">
                <a:latin typeface="Times New Roman"/>
                <a:ea typeface="华文细黑"/>
                <a:cs typeface="Courier New"/>
              </a:rPr>
              <a:t>C</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筛选并整合文中信息；</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归纳内容要点，概括中心意思；</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分析概括作者在文中的观点态度。</a:t>
            </a:r>
            <a:endParaRPr lang="zh-CN" altLang="zh-CN" sz="1050" kern="100" dirty="0">
              <a:effectLst/>
              <a:latin typeface="宋体"/>
              <a:cs typeface="Courier New"/>
            </a:endParaRPr>
          </a:p>
        </p:txBody>
      </p:sp>
    </p:spTree>
    <p:extLst>
      <p:ext uri="{BB962C8B-B14F-4D97-AF65-F5344CB8AC3E}">
        <p14:creationId xmlns:p14="http://schemas.microsoft.com/office/powerpoint/2010/main" val="448070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277320" y="146701"/>
            <a:ext cx="11563765" cy="6470299"/>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欺骗金人说：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宦官打算把太子秘密送出，都城里的人争相斗杀宦官，误伤了太子。于是带兵讨伐平定叛乱，杀了作乱的人来献给你们。如果不停止索求，太子就会自杀。</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过了五天，没有愿意承担藏匿太子这件事的人。孙傅说：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我是太子傅，应当和太子同生共死。金人虽然没有点名要我，我却应该与太子同去，求见两名首领当面指责他们，或许有成功的可能。</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于是跟随太子出城。守门的金兵说：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金人想得到的是太子，留守何必参与呢？</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孙傅说：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我是宋的大臣，并且是太子傅，应该跟太子一起死。</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这天晚上，住在城门下；第二天，金人带他们离开。第二年二月，死在北廷。绍兴年间，被追赠为开府仪同三司，赠谥号为忠定。</a:t>
            </a:r>
            <a:endParaRPr lang="zh-CN" altLang="zh-CN" sz="1050" kern="100" dirty="0">
              <a:latin typeface="宋体"/>
              <a:cs typeface="Courier New"/>
            </a:endParaRPr>
          </a:p>
        </p:txBody>
      </p:sp>
    </p:spTree>
    <p:extLst>
      <p:ext uri="{BB962C8B-B14F-4D97-AF65-F5344CB8AC3E}">
        <p14:creationId xmlns:p14="http://schemas.microsoft.com/office/powerpoint/2010/main" val="37372854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21273" y="765498"/>
            <a:ext cx="11002525" cy="5940063"/>
          </a:xfrm>
          <a:prstGeom prst="rect">
            <a:avLst/>
          </a:prstGeom>
        </p:spPr>
        <p:txBody>
          <a:bodyPr wrap="square" lIns="121898" tIns="60948" rIns="121898" bIns="60948">
            <a:spAutoFit/>
          </a:bodyPr>
          <a:lstStyle/>
          <a:p>
            <a:pPr indent="718185" algn="just">
              <a:lnSpc>
                <a:spcPct val="150000"/>
              </a:lnSpc>
              <a:spcAft>
                <a:spcPts val="0"/>
              </a:spcAft>
            </a:pPr>
            <a:r>
              <a:rPr lang="zh-CN" altLang="zh-CN" sz="2800" kern="100" dirty="0">
                <a:latin typeface="Times New Roman"/>
                <a:ea typeface="华文细黑"/>
                <a:cs typeface="Times New Roman"/>
              </a:rPr>
              <a:t>来护儿，</a:t>
            </a:r>
            <a:r>
              <a:rPr lang="zh-CN" altLang="zh-CN" sz="2800" kern="100" dirty="0">
                <a:solidFill>
                  <a:srgbClr val="0000FF"/>
                </a:solidFill>
                <a:latin typeface="Times New Roman"/>
                <a:ea typeface="华文细黑"/>
                <a:cs typeface="Times New Roman"/>
              </a:rPr>
              <a:t>字</a:t>
            </a:r>
            <a:r>
              <a:rPr lang="zh-CN" altLang="zh-CN" sz="2800" kern="100" dirty="0">
                <a:latin typeface="Times New Roman"/>
                <a:ea typeface="华文细黑"/>
                <a:cs typeface="Times New Roman"/>
              </a:rPr>
              <a:t>崇善，未识而孤，养于世母吴氏。吴氏</a:t>
            </a:r>
            <a:r>
              <a:rPr lang="zh-CN" altLang="zh-CN" sz="2800" kern="100" dirty="0">
                <a:solidFill>
                  <a:srgbClr val="0000FF"/>
                </a:solidFill>
                <a:latin typeface="Times New Roman"/>
                <a:ea typeface="华文细黑"/>
                <a:cs typeface="Times New Roman"/>
              </a:rPr>
              <a:t>提携</a:t>
            </a:r>
            <a:r>
              <a:rPr lang="zh-CN" altLang="zh-CN" sz="2800" kern="100" dirty="0">
                <a:latin typeface="Times New Roman"/>
                <a:ea typeface="华文细黑"/>
                <a:cs typeface="Times New Roman"/>
              </a:rPr>
              <a:t>鞠养，甚有慈训。幼而卓荦，初读《诗》，舍书叹曰：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大丈夫在世，会为国灭贼以取功名！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群辈惊其言而壮其志。及长，雄略秀出，志气英远。</a:t>
            </a:r>
            <a:r>
              <a:rPr lang="zh-CN" altLang="zh-CN" sz="2800" u="wavyHeavy" kern="100" dirty="0">
                <a:uFill>
                  <a:solidFill>
                    <a:srgbClr val="FF0000"/>
                  </a:solidFill>
                </a:uFill>
                <a:latin typeface="Times New Roman"/>
                <a:ea typeface="华文细黑"/>
                <a:cs typeface="Times New Roman"/>
              </a:rPr>
              <a:t>会周师定淮南所住白土村地居疆埸数见军旅护儿常慨然有立功名之志及开皇初宇文忻等镇广陵平陈之役护儿有功焉</a:t>
            </a:r>
            <a:r>
              <a:rPr lang="zh-CN" altLang="zh-CN" sz="2800" kern="100" dirty="0">
                <a:latin typeface="Times New Roman"/>
                <a:ea typeface="华文细黑"/>
                <a:cs typeface="Times New Roman"/>
              </a:rPr>
              <a:t>进位上开府，赏物一千段。仁寿初，迁瀛州刺史，以善政闻，频见</a:t>
            </a:r>
            <a:r>
              <a:rPr lang="zh-CN" altLang="zh-CN" sz="2800" kern="100" dirty="0">
                <a:solidFill>
                  <a:srgbClr val="0000FF"/>
                </a:solidFill>
                <a:latin typeface="Times New Roman"/>
                <a:ea typeface="华文细黑"/>
                <a:cs typeface="Times New Roman"/>
              </a:rPr>
              <a:t>劳勉</a:t>
            </a:r>
            <a:r>
              <a:rPr lang="zh-CN" altLang="zh-CN" sz="2800" kern="100" dirty="0">
                <a:latin typeface="Times New Roman"/>
                <a:ea typeface="华文细黑"/>
                <a:cs typeface="Times New Roman"/>
              </a:rPr>
              <a:t>。</a:t>
            </a:r>
            <a:r>
              <a:rPr lang="zh-CN" altLang="zh-CN" sz="2800" kern="100" dirty="0">
                <a:solidFill>
                  <a:srgbClr val="0000FF"/>
                </a:solidFill>
                <a:latin typeface="Times New Roman"/>
                <a:ea typeface="华文细黑"/>
                <a:cs typeface="Times New Roman"/>
              </a:rPr>
              <a:t>炀帝嗣位</a:t>
            </a:r>
            <a:r>
              <a:rPr lang="zh-CN" altLang="zh-CN" sz="2800" kern="100" dirty="0">
                <a:latin typeface="Times New Roman"/>
                <a:ea typeface="华文细黑"/>
                <a:cs typeface="Times New Roman"/>
              </a:rPr>
              <a:t>，被追入朝，百姓攀恋，累日不能出境，</a:t>
            </a:r>
            <a:r>
              <a:rPr lang="zh-CN" altLang="zh-CN" sz="2800" kern="100" dirty="0">
                <a:solidFill>
                  <a:srgbClr val="0000FF"/>
                </a:solidFill>
                <a:latin typeface="Times New Roman"/>
                <a:ea typeface="华文细黑"/>
                <a:cs typeface="Times New Roman"/>
              </a:rPr>
              <a:t>诣阙</a:t>
            </a:r>
            <a:r>
              <a:rPr lang="zh-CN" altLang="zh-CN" sz="2800" kern="100" dirty="0">
                <a:latin typeface="Times New Roman"/>
                <a:ea typeface="华文细黑"/>
                <a:cs typeface="Times New Roman"/>
              </a:rPr>
              <a:t>上书致请者，前后数百人。帝谓曰：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昔国步未康，卿为名将，今天下无事，又为良二千石，可谓兼美矣。</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大业六年，车驾幸江都，谓护儿曰：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衣锦昼游，古人所重</a:t>
            </a:r>
            <a:r>
              <a:rPr lang="zh-CN" altLang="zh-CN" sz="2800" kern="100" dirty="0" smtClean="0">
                <a:latin typeface="Times New Roman"/>
                <a:ea typeface="华文细黑"/>
                <a:cs typeface="Times New Roman"/>
              </a:rPr>
              <a:t>，</a:t>
            </a:r>
            <a:endParaRPr lang="zh-CN" altLang="zh-CN" sz="1050" kern="100" dirty="0">
              <a:effectLst/>
              <a:latin typeface="宋体"/>
              <a:cs typeface="Courier New"/>
            </a:endParaRPr>
          </a:p>
        </p:txBody>
      </p:sp>
      <p:sp>
        <p:nvSpPr>
          <p:cNvPr id="3" name="矩形 2"/>
          <p:cNvSpPr/>
          <p:nvPr/>
        </p:nvSpPr>
        <p:spPr>
          <a:xfrm>
            <a:off x="392467" y="19103"/>
            <a:ext cx="11679403" cy="769417"/>
          </a:xfrm>
          <a:prstGeom prst="rect">
            <a:avLst/>
          </a:prstGeom>
        </p:spPr>
        <p:txBody>
          <a:bodyPr wrap="square" lIns="121898" tIns="60948" rIns="121898" bIns="60948">
            <a:spAutoFit/>
          </a:bodyPr>
          <a:lstStyle/>
          <a:p>
            <a:pPr algn="just">
              <a:lnSpc>
                <a:spcPct val="150000"/>
              </a:lnSpc>
              <a:spcAft>
                <a:spcPts val="0"/>
              </a:spcAft>
            </a:pPr>
            <a:r>
              <a:rPr lang="zh-CN" altLang="en-US" sz="2800" b="1" kern="100" dirty="0">
                <a:solidFill>
                  <a:srgbClr val="0000FF"/>
                </a:solidFill>
                <a:latin typeface="+mj-ea"/>
                <a:ea typeface="+mj-ea"/>
                <a:cs typeface="Times New Roman"/>
              </a:rPr>
              <a:t>二、</a:t>
            </a:r>
            <a:r>
              <a:rPr lang="en-US" altLang="zh-CN" sz="2800" b="1" kern="100" dirty="0">
                <a:solidFill>
                  <a:srgbClr val="0000FF"/>
                </a:solidFill>
                <a:latin typeface="Times New Roman" pitchFamily="18" charset="0"/>
                <a:ea typeface="Times New Roman" pitchFamily="18" charset="0"/>
                <a:cs typeface="Times New Roman" pitchFamily="18" charset="0"/>
              </a:rPr>
              <a:t>(</a:t>
            </a:r>
            <a:r>
              <a:rPr lang="en-US" altLang="zh-CN" sz="2800" b="1" kern="100" dirty="0" smtClean="0">
                <a:solidFill>
                  <a:srgbClr val="0000FF"/>
                </a:solidFill>
                <a:latin typeface="Times New Roman" pitchFamily="18" charset="0"/>
                <a:ea typeface="Times New Roman" pitchFamily="18" charset="0"/>
                <a:cs typeface="Times New Roman" pitchFamily="18" charset="0"/>
              </a:rPr>
              <a:t>2015·</a:t>
            </a:r>
            <a:r>
              <a:rPr lang="zh-CN" altLang="en-US" sz="2800" b="1" kern="100" dirty="0" smtClean="0">
                <a:solidFill>
                  <a:srgbClr val="0000FF"/>
                </a:solidFill>
                <a:latin typeface="+mj-ea"/>
                <a:ea typeface="+mj-ea"/>
                <a:cs typeface="Times New Roman"/>
              </a:rPr>
              <a:t>全国</a:t>
            </a:r>
            <a:r>
              <a:rPr lang="en-US" altLang="zh-CN" sz="2800" b="1" kern="100" dirty="0">
                <a:solidFill>
                  <a:srgbClr val="0000FF"/>
                </a:solidFill>
                <a:latin typeface="Times New Roman" pitchFamily="18" charset="0"/>
                <a:ea typeface="Times New Roman" pitchFamily="18" charset="0"/>
                <a:cs typeface="Times New Roman" pitchFamily="18" charset="0"/>
              </a:rPr>
              <a:t>Ⅱ)</a:t>
            </a:r>
            <a:r>
              <a:rPr lang="zh-CN" altLang="en-US" sz="2800" b="1" kern="100" dirty="0">
                <a:solidFill>
                  <a:srgbClr val="0000FF"/>
                </a:solidFill>
                <a:latin typeface="+mj-ea"/>
                <a:ea typeface="+mj-ea"/>
                <a:cs typeface="Times New Roman"/>
              </a:rPr>
              <a:t>阅读下面的文言文，完成文后题目。</a:t>
            </a:r>
            <a:endParaRPr lang="zh-CN" altLang="zh-CN" sz="1050" b="1" kern="100" dirty="0">
              <a:solidFill>
                <a:srgbClr val="0000FF"/>
              </a:solidFill>
              <a:effectLst/>
              <a:latin typeface="+mj-ea"/>
              <a:ea typeface="+mj-ea"/>
              <a:cs typeface="Courier New"/>
            </a:endParaRPr>
          </a:p>
        </p:txBody>
      </p:sp>
    </p:spTree>
    <p:extLst>
      <p:ext uri="{BB962C8B-B14F-4D97-AF65-F5344CB8AC3E}">
        <p14:creationId xmlns:p14="http://schemas.microsoft.com/office/powerpoint/2010/main" val="4158214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77320" y="-54871"/>
            <a:ext cx="11563765" cy="7001893"/>
          </a:xfrm>
          <a:prstGeom prst="rect">
            <a:avLst/>
          </a:prstGeom>
        </p:spPr>
        <p:txBody>
          <a:bodyPr wrap="square" lIns="121898" tIns="60948" rIns="121898" bIns="60948">
            <a:spAutoFit/>
          </a:bodyPr>
          <a:lstStyle/>
          <a:p>
            <a:pPr algn="just">
              <a:lnSpc>
                <a:spcPct val="150000"/>
              </a:lnSpc>
              <a:spcAft>
                <a:spcPts val="0"/>
              </a:spcAft>
            </a:pPr>
            <a:r>
              <a:rPr lang="zh-CN" altLang="zh-CN" sz="2700" kern="100" dirty="0">
                <a:latin typeface="Times New Roman"/>
                <a:ea typeface="华文细黑"/>
                <a:cs typeface="Times New Roman"/>
              </a:rPr>
              <a:t>卿今是也。</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乃赐物二千段，并牛酒，令谒先人墓，宴乡里父老。仍令三品已上并集其宅，酣饮尽日，朝野荣之。十二年，驾幸江都，护儿谏曰：</a:t>
            </a:r>
            <a:r>
              <a:rPr lang="en-US" altLang="zh-CN" sz="2700" kern="100" dirty="0">
                <a:latin typeface="宋体"/>
                <a:ea typeface="华文细黑"/>
                <a:cs typeface="Times New Roman"/>
              </a:rPr>
              <a:t>“</a:t>
            </a:r>
            <a:r>
              <a:rPr lang="zh-CN" altLang="zh-CN" sz="2700" u="sng" kern="100" dirty="0">
                <a:latin typeface="Times New Roman"/>
                <a:ea typeface="华文细黑"/>
                <a:cs typeface="Times New Roman"/>
              </a:rPr>
              <a:t>陛下兴军旅，百姓易咨怨。车驾游幸，深恐非宜。</a:t>
            </a:r>
            <a:r>
              <a:rPr lang="zh-CN" altLang="zh-CN" sz="2700" kern="100" dirty="0">
                <a:latin typeface="Times New Roman"/>
                <a:ea typeface="华文细黑"/>
                <a:cs typeface="Times New Roman"/>
              </a:rPr>
              <a:t>伏愿驻驾洛阳，与时休息。陛下今幸江都，是臣衣锦之地，臣荷恩深重，不敢专为身谋。</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帝闻之，厉色而起，数日不得见。后怒解，方被引入，谓曰：</a:t>
            </a:r>
            <a:r>
              <a:rPr lang="en-US" altLang="zh-CN" sz="2700" kern="100" dirty="0">
                <a:latin typeface="宋体"/>
                <a:ea typeface="华文细黑"/>
                <a:cs typeface="Times New Roman"/>
              </a:rPr>
              <a:t>“</a:t>
            </a:r>
            <a:r>
              <a:rPr lang="zh-CN" altLang="zh-CN" sz="2700" u="sng" kern="100" dirty="0">
                <a:latin typeface="Times New Roman"/>
                <a:ea typeface="华文细黑"/>
                <a:cs typeface="Times New Roman"/>
              </a:rPr>
              <a:t>公意乃尔，朕复何望！</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护儿因不敢言。</a:t>
            </a:r>
            <a:r>
              <a:rPr lang="zh-CN" altLang="zh-CN" sz="2700" u="sng" kern="100" dirty="0">
                <a:latin typeface="Times New Roman"/>
                <a:ea typeface="华文细黑"/>
                <a:cs typeface="Times New Roman"/>
              </a:rPr>
              <a:t>及宇文化及构逆，深忌之。</a:t>
            </a:r>
            <a:r>
              <a:rPr lang="zh-CN" altLang="zh-CN" sz="2700" kern="100" dirty="0">
                <a:latin typeface="Times New Roman"/>
                <a:ea typeface="华文细黑"/>
                <a:cs typeface="Times New Roman"/>
              </a:rPr>
              <a:t>是日旦将朝，见执。护儿曰：</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陛下今何在？</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左右曰：</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今被执矣。</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护儿叹曰：</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吾备位大臣，荷国重任，</a:t>
            </a:r>
            <a:r>
              <a:rPr lang="zh-CN" altLang="zh-CN" sz="2700" u="sng" kern="100" dirty="0">
                <a:latin typeface="Times New Roman"/>
                <a:ea typeface="华文细黑"/>
                <a:cs typeface="Times New Roman"/>
              </a:rPr>
              <a:t>不能肃清凶逆，遂令王室至此，抱恨泉壤，知复何言！</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乃遇害。护儿重然诺，敦交契，廉于财利，不事产业。至于行军用兵，特多谋算，每览兵法，曰：</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此亦岂异人意也！</a:t>
            </a:r>
            <a:r>
              <a:rPr lang="en-US" altLang="zh-CN" sz="2700" kern="100" dirty="0">
                <a:latin typeface="宋体"/>
                <a:ea typeface="华文细黑"/>
                <a:cs typeface="Times New Roman"/>
              </a:rPr>
              <a:t>”</a:t>
            </a:r>
            <a:r>
              <a:rPr lang="zh-CN" altLang="zh-CN" sz="2700" kern="100" dirty="0">
                <a:latin typeface="Times New Roman"/>
                <a:ea typeface="华文细黑"/>
                <a:cs typeface="Times New Roman"/>
              </a:rPr>
              <a:t>善抚士卒，</a:t>
            </a:r>
            <a:r>
              <a:rPr lang="zh-CN" altLang="zh-CN" sz="2800" kern="100" dirty="0">
                <a:solidFill>
                  <a:srgbClr val="0000FF"/>
                </a:solidFill>
                <a:latin typeface="Times New Roman"/>
                <a:ea typeface="华文细黑"/>
                <a:cs typeface="Times New Roman"/>
              </a:rPr>
              <a:t>部分</a:t>
            </a:r>
            <a:r>
              <a:rPr lang="zh-CN" altLang="zh-CN" sz="2700" kern="100" dirty="0">
                <a:latin typeface="Times New Roman"/>
                <a:ea typeface="华文细黑"/>
                <a:cs typeface="Times New Roman"/>
              </a:rPr>
              <a:t>严明，故咸得其死力</a:t>
            </a:r>
            <a:r>
              <a:rPr lang="zh-CN" altLang="zh-CN" sz="2700" kern="100" dirty="0" smtClean="0">
                <a:latin typeface="Times New Roman"/>
                <a:ea typeface="华文细黑"/>
                <a:cs typeface="Times New Roman"/>
              </a:rPr>
              <a:t>。</a:t>
            </a:r>
            <a:endParaRPr lang="en-US" altLang="zh-CN" sz="2700" kern="100" dirty="0" smtClean="0">
              <a:latin typeface="Times New Roman"/>
              <a:ea typeface="华文细黑"/>
              <a:cs typeface="Times New Roman"/>
            </a:endParaRPr>
          </a:p>
          <a:p>
            <a:pPr algn="r">
              <a:lnSpc>
                <a:spcPct val="150000"/>
              </a:lnSpc>
              <a:spcAft>
                <a:spcPts val="0"/>
              </a:spcAft>
            </a:pPr>
            <a:r>
              <a:rPr lang="en-US" altLang="zh-CN" sz="2700" kern="100" dirty="0" smtClean="0">
                <a:latin typeface="Times New Roman"/>
                <a:ea typeface="华文细黑"/>
                <a:cs typeface="Courier New"/>
              </a:rPr>
              <a:t>(</a:t>
            </a:r>
            <a:r>
              <a:rPr lang="zh-CN" altLang="zh-CN" sz="2700" kern="100" dirty="0">
                <a:latin typeface="Times New Roman"/>
                <a:ea typeface="华文细黑"/>
                <a:cs typeface="Times New Roman"/>
              </a:rPr>
              <a:t>节选自《北史</a:t>
            </a:r>
            <a:r>
              <a:rPr lang="en-US" altLang="zh-CN" sz="2700" kern="100" dirty="0">
                <a:latin typeface="Times New Roman"/>
                <a:ea typeface="华文细黑"/>
                <a:cs typeface="Courier New"/>
              </a:rPr>
              <a:t>·</a:t>
            </a:r>
            <a:r>
              <a:rPr lang="zh-CN" altLang="zh-CN" sz="2700" kern="100" dirty="0">
                <a:latin typeface="Times New Roman"/>
                <a:ea typeface="华文细黑"/>
                <a:cs typeface="Times New Roman"/>
              </a:rPr>
              <a:t>来护儿传》</a:t>
            </a:r>
            <a:r>
              <a:rPr lang="en-US" altLang="zh-CN" sz="2700" kern="100" dirty="0">
                <a:latin typeface="Times New Roman"/>
                <a:ea typeface="华文细黑"/>
                <a:cs typeface="Courier New"/>
              </a:rPr>
              <a:t>)</a:t>
            </a:r>
            <a:endParaRPr lang="zh-CN" altLang="zh-CN" sz="2700" kern="100" dirty="0">
              <a:latin typeface="宋体"/>
              <a:cs typeface="Courier New"/>
            </a:endParaRPr>
          </a:p>
        </p:txBody>
      </p:sp>
    </p:spTree>
    <p:extLst>
      <p:ext uri="{BB962C8B-B14F-4D97-AF65-F5344CB8AC3E}">
        <p14:creationId xmlns:p14="http://schemas.microsoft.com/office/powerpoint/2010/main" val="5818824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66014" y="693490"/>
            <a:ext cx="11112550" cy="327215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第一时段</a:t>
            </a:r>
            <a:r>
              <a:rPr lang="en-US" altLang="zh-CN" sz="2800" b="1" kern="100" dirty="0">
                <a:latin typeface="Times New Roman"/>
                <a:ea typeface="华文细黑"/>
                <a:cs typeface="Courier New"/>
              </a:rPr>
              <a:t>(8</a:t>
            </a:r>
            <a:r>
              <a:rPr lang="zh-CN" altLang="zh-CN" sz="2800" b="1" kern="100" dirty="0">
                <a:latin typeface="Times New Roman"/>
                <a:ea typeface="华文细黑"/>
                <a:cs typeface="Times New Roman"/>
              </a:rPr>
              <a:t>～</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：读懂文言</a:t>
            </a:r>
            <a:endParaRPr lang="zh-CN" altLang="zh-CN" sz="1050" b="1"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第一步：粗读</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浏览全文，读读文意概括题。</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第二步：细读。</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圈点勾画：圈点出显示传主任职时间、地点及其所做事情的词语，标明显示传主性格作风的词语。</a:t>
            </a:r>
            <a:endParaRPr lang="zh-CN" altLang="zh-CN" sz="1050" kern="100" dirty="0">
              <a:effectLst/>
              <a:latin typeface="宋体"/>
              <a:cs typeface="Courier New"/>
            </a:endParaRPr>
          </a:p>
        </p:txBody>
      </p:sp>
      <p:sp>
        <p:nvSpPr>
          <p:cNvPr id="7" name="矩形 6"/>
          <p:cNvSpPr/>
          <p:nvPr/>
        </p:nvSpPr>
        <p:spPr>
          <a:xfrm>
            <a:off x="636678" y="4047517"/>
            <a:ext cx="11051729" cy="678421"/>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608012" y="3903501"/>
            <a:ext cx="1100252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略。</a:t>
            </a:r>
            <a:endParaRPr lang="zh-CN" altLang="zh-CN" sz="1050" kern="100" dirty="0">
              <a:effectLst/>
              <a:latin typeface="宋体"/>
              <a:cs typeface="Courier New"/>
            </a:endParaRPr>
          </a:p>
        </p:txBody>
      </p:sp>
      <p:sp>
        <p:nvSpPr>
          <p:cNvPr id="9" name="TextBox 8"/>
          <p:cNvSpPr txBox="1"/>
          <p:nvPr/>
        </p:nvSpPr>
        <p:spPr>
          <a:xfrm>
            <a:off x="5621921" y="346187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37274133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7" grpId="0" animBg="1"/>
      <p:bldP spid="7" grpId="1" animBg="1"/>
      <p:bldP spid="8" grpId="0"/>
      <p:bldP spid="8"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10451" y="117426"/>
            <a:ext cx="11223676" cy="1979492"/>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明事知人：</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来护儿在步入仕途前有哪些惊人之举？步入仕途后，先后任何职？在任上发生了哪些事？</a:t>
            </a:r>
            <a:endParaRPr lang="zh-CN" altLang="zh-CN" sz="1050" kern="100" dirty="0">
              <a:effectLst/>
              <a:latin typeface="宋体"/>
              <a:cs typeface="Courier New"/>
            </a:endParaRPr>
          </a:p>
        </p:txBody>
      </p:sp>
      <p:sp>
        <p:nvSpPr>
          <p:cNvPr id="7" name="矩形 6"/>
          <p:cNvSpPr/>
          <p:nvPr/>
        </p:nvSpPr>
        <p:spPr>
          <a:xfrm>
            <a:off x="525608" y="2106078"/>
            <a:ext cx="11273868" cy="4564076"/>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510451" y="2061642"/>
            <a:ext cx="11112550" cy="4564815"/>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步入仕途前：</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初读《诗经》，说出少有大志的惊人之言；</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见到平定淮南的周国军队，立下建立功名的志向。</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步入仕途后：</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开皇初，因有战功，进位上开府；</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仁寿初，仕瀛州刺史，推行善政；</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炀帝嗣位，被追入朝，百姓上书挽留，深受炀帝的赞扬；</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大业六年，炀帝游江都，对他恩宠有加；</a:t>
            </a:r>
            <a:r>
              <a:rPr lang="en-US" altLang="zh-CN" sz="2800" kern="100" dirty="0">
                <a:latin typeface="Times New Roman"/>
                <a:ea typeface="华文细黑"/>
                <a:cs typeface="Courier New"/>
              </a:rPr>
              <a:t>e.</a:t>
            </a:r>
            <a:r>
              <a:rPr lang="zh-CN" altLang="zh-CN" sz="2800" kern="100" dirty="0">
                <a:latin typeface="Times New Roman"/>
                <a:ea typeface="华文细黑"/>
                <a:cs typeface="Times New Roman"/>
              </a:rPr>
              <a:t>大业十二年，炀帝再游江都，他谏请停驾洛阳，不再远游江都，致使炀帝大怒，后被宇文化及加害。</a:t>
            </a:r>
            <a:endParaRPr lang="zh-CN" altLang="zh-CN" sz="1050" kern="100" dirty="0">
              <a:effectLst/>
              <a:latin typeface="宋体"/>
              <a:cs typeface="Courier New"/>
            </a:endParaRPr>
          </a:p>
        </p:txBody>
      </p:sp>
      <p:sp>
        <p:nvSpPr>
          <p:cNvPr id="9" name="TextBox 8"/>
          <p:cNvSpPr txBox="1"/>
          <p:nvPr/>
        </p:nvSpPr>
        <p:spPr>
          <a:xfrm>
            <a:off x="4222998" y="1593703"/>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27984228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7" grpId="0" animBg="1"/>
      <p:bldP spid="7" grpId="1" animBg="1"/>
      <p:bldP spid="8" grpId="0"/>
      <p:bldP spid="8"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66014" y="693490"/>
            <a:ext cx="11112550" cy="68760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概括护儿的性格作风。</a:t>
            </a:r>
            <a:endParaRPr lang="zh-CN" altLang="zh-CN" sz="1050" kern="100" dirty="0">
              <a:effectLst/>
              <a:latin typeface="宋体"/>
              <a:cs typeface="Courier New"/>
            </a:endParaRPr>
          </a:p>
        </p:txBody>
      </p:sp>
      <p:sp>
        <p:nvSpPr>
          <p:cNvPr id="7" name="矩形 6"/>
          <p:cNvSpPr/>
          <p:nvPr/>
        </p:nvSpPr>
        <p:spPr>
          <a:xfrm>
            <a:off x="636678" y="1566281"/>
            <a:ext cx="11051729" cy="678421"/>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608012" y="1441119"/>
            <a:ext cx="1100252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志向远大，才略过人，忠诚廉洁，重诺重义。</a:t>
            </a:r>
            <a:endParaRPr lang="zh-CN" altLang="zh-CN" sz="1050" kern="100" dirty="0">
              <a:effectLst/>
              <a:latin typeface="宋体"/>
              <a:cs typeface="Courier New"/>
            </a:endParaRPr>
          </a:p>
        </p:txBody>
      </p:sp>
      <p:sp>
        <p:nvSpPr>
          <p:cNvPr id="9" name="TextBox 8"/>
          <p:cNvSpPr txBox="1"/>
          <p:nvPr/>
        </p:nvSpPr>
        <p:spPr>
          <a:xfrm>
            <a:off x="4592465" y="91037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38575820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7" grpId="0" animBg="1"/>
      <p:bldP spid="7" grpId="1" animBg="1"/>
      <p:bldP spid="8" grpId="0"/>
      <p:bldP spid="8"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16184" y="5465241"/>
            <a:ext cx="11537016"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275673" y="189238"/>
            <a:ext cx="11796197"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第二时段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：真题训练</a:t>
            </a:r>
            <a:endParaRPr lang="zh-CN" altLang="zh-CN" sz="1050" b="1"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下列对文中画波浪线部分的断句，正确的一项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会周师定淮南所</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住白土村</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地居疆埸</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数见军旅护儿</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常慨然有立功名</a:t>
            </a:r>
            <a:r>
              <a:rPr lang="zh-CN" altLang="zh-CN" sz="2800" kern="100" dirty="0" smtClean="0">
                <a:latin typeface="Times New Roman"/>
                <a:ea typeface="华文细黑"/>
                <a:cs typeface="Times New Roman"/>
              </a:rPr>
              <a:t>之</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及开皇初</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宇文忻等镇广陵</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平陈之役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护儿有功焉</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会周师定淮南所</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住白土村</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地居疆埸</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数见军旅</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护儿常慨然有立功名</a:t>
            </a:r>
            <a:r>
              <a:rPr lang="zh-CN" altLang="zh-CN" sz="2800" kern="100" dirty="0" smtClean="0">
                <a:latin typeface="Times New Roman"/>
                <a:ea typeface="华文细黑"/>
                <a:cs typeface="Times New Roman"/>
              </a:rPr>
              <a:t>之</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及开皇初</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宇文忻等镇广陵</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平陈之役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护儿有功焉</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会周师定淮南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所住白土村</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地居疆埸</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数见军旅护儿</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常慨然有立功名</a:t>
            </a:r>
            <a:r>
              <a:rPr lang="zh-CN" altLang="zh-CN" sz="2800" kern="100" dirty="0" smtClean="0">
                <a:latin typeface="Times New Roman"/>
                <a:ea typeface="华文细黑"/>
                <a:cs typeface="Times New Roman"/>
              </a:rPr>
              <a:t>之</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及开皇初</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宇文忻等镇广陵</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平陈之役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护儿有功焉</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会周师定淮南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所住白土村</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地居疆埸</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数见军旅</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护儿常慨然有立功名</a:t>
            </a:r>
            <a:r>
              <a:rPr lang="zh-CN" altLang="zh-CN" sz="2800" kern="100" dirty="0" smtClean="0">
                <a:latin typeface="Times New Roman"/>
                <a:ea typeface="华文细黑"/>
                <a:cs typeface="Times New Roman"/>
              </a:rPr>
              <a:t>之</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及开皇初</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宇文忻等镇广陵</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平陈之役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护儿有功焉</a:t>
            </a:r>
            <a:r>
              <a:rPr lang="en-US" altLang="zh-CN" sz="2800" kern="100" dirty="0" smtClean="0">
                <a:latin typeface="Times New Roman"/>
                <a:ea typeface="华文细黑"/>
                <a:cs typeface="Courier New"/>
              </a:rPr>
              <a:t>/</a:t>
            </a:r>
          </a:p>
        </p:txBody>
      </p:sp>
      <p:sp>
        <p:nvSpPr>
          <p:cNvPr id="11" name="TextBox 10"/>
          <p:cNvSpPr txBox="1"/>
          <p:nvPr/>
        </p:nvSpPr>
        <p:spPr>
          <a:xfrm>
            <a:off x="8327454" y="1074713"/>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2636227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335474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___________________________________________________________________________________________________________________________________________________________________________________________________________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结合</a:t>
            </a:r>
            <a:r>
              <a:rPr lang="zh-CN" altLang="zh-CN" sz="2800" kern="100" dirty="0">
                <a:solidFill>
                  <a:srgbClr val="C00000"/>
                </a:solidFill>
                <a:latin typeface="Times New Roman"/>
                <a:ea typeface="华文细黑"/>
                <a:cs typeface="Times New Roman"/>
              </a:rPr>
              <a:t>上下文，这句话的意思并不难理解，可以直接凭意思和语法等断句。由语法分析，可以判断</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数见军旅</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和</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护儿常慨然有立功名之志</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的后面一定要断开，据此可排除</a:t>
            </a:r>
            <a:r>
              <a:rPr lang="en-US" altLang="zh-CN" sz="2800" kern="100" dirty="0">
                <a:solidFill>
                  <a:srgbClr val="C00000"/>
                </a:solidFill>
                <a:latin typeface="Times New Roman"/>
                <a:ea typeface="华文细黑"/>
                <a:cs typeface="Courier New"/>
              </a:rPr>
              <a:t>A</a:t>
            </a:r>
            <a:r>
              <a:rPr lang="zh-CN" altLang="zh-CN" sz="2800" kern="100" dirty="0">
                <a:solidFill>
                  <a:srgbClr val="C00000"/>
                </a:solidFill>
                <a:latin typeface="Times New Roman"/>
                <a:ea typeface="华文细黑"/>
                <a:cs typeface="Times New Roman"/>
              </a:rPr>
              <a:t>、</a:t>
            </a:r>
            <a:r>
              <a:rPr lang="en-US" altLang="zh-CN" sz="2800" kern="100" dirty="0">
                <a:solidFill>
                  <a:srgbClr val="C00000"/>
                </a:solidFill>
                <a:latin typeface="Times New Roman"/>
                <a:ea typeface="华文细黑"/>
                <a:cs typeface="Courier New"/>
              </a:rPr>
              <a:t>C</a:t>
            </a:r>
            <a:r>
              <a:rPr lang="zh-CN" altLang="zh-CN" sz="2800" kern="100" dirty="0">
                <a:solidFill>
                  <a:srgbClr val="C00000"/>
                </a:solidFill>
                <a:latin typeface="Times New Roman"/>
                <a:ea typeface="华文细黑"/>
                <a:cs typeface="Times New Roman"/>
              </a:rPr>
              <a:t>两项。</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所</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和</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住</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构成</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所</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字结构，意思是</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所居住的</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地方</a:t>
            </a:r>
            <a:r>
              <a:rPr lang="en-US" altLang="zh-CN" sz="2800" kern="100" dirty="0">
                <a:solidFill>
                  <a:srgbClr val="C00000"/>
                </a:solidFill>
                <a:latin typeface="Times New Roman"/>
                <a:ea typeface="华文细黑"/>
                <a:cs typeface="Courier New"/>
              </a:rPr>
              <a:t>)</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，故不能断开，据此排除</a:t>
            </a:r>
            <a:r>
              <a:rPr lang="en-US" altLang="zh-CN" sz="2800" kern="100" dirty="0">
                <a:solidFill>
                  <a:srgbClr val="C00000"/>
                </a:solidFill>
                <a:latin typeface="Times New Roman"/>
                <a:ea typeface="华文细黑"/>
                <a:cs typeface="Courier New"/>
              </a:rPr>
              <a:t>B</a:t>
            </a:r>
            <a:r>
              <a:rPr lang="zh-CN" altLang="zh-CN" sz="2800" kern="100" dirty="0">
                <a:solidFill>
                  <a:srgbClr val="C00000"/>
                </a:solidFill>
                <a:latin typeface="Times New Roman"/>
                <a:ea typeface="华文细黑"/>
                <a:cs typeface="Times New Roman"/>
              </a:rPr>
              <a:t>项。</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427490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73298" y="3698972"/>
            <a:ext cx="11422788"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406574" y="380629"/>
            <a:ext cx="11449272" cy="594006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下列对文中</a:t>
            </a:r>
            <a:r>
              <a:rPr lang="zh-CN" altLang="zh-CN" sz="2800" kern="100" dirty="0" smtClean="0">
                <a:latin typeface="Times New Roman"/>
                <a:ea typeface="华文细黑"/>
                <a:cs typeface="Times New Roman"/>
              </a:rPr>
              <a:t>加</a:t>
            </a:r>
            <a:r>
              <a:rPr lang="zh-CN" altLang="en-US" sz="2800" kern="100" dirty="0" smtClean="0">
                <a:latin typeface="Times New Roman"/>
                <a:ea typeface="华文细黑"/>
                <a:cs typeface="Times New Roman"/>
              </a:rPr>
              <a:t>颜色</a:t>
            </a:r>
            <a:r>
              <a:rPr lang="zh-CN" altLang="zh-CN" sz="2800" kern="100" dirty="0" smtClean="0">
                <a:latin typeface="Times New Roman"/>
                <a:ea typeface="华文细黑"/>
                <a:cs typeface="Times New Roman"/>
              </a:rPr>
              <a:t>词语</a:t>
            </a:r>
            <a:r>
              <a:rPr lang="zh-CN" altLang="zh-CN" sz="2800" kern="100" dirty="0">
                <a:latin typeface="Times New Roman"/>
                <a:ea typeface="华文细黑"/>
                <a:cs typeface="Times New Roman"/>
              </a:rPr>
              <a:t>的相关内容的解说，不正确的一项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古代男子有名有字，名是出生后不久父亲起的，字是二十岁举行冠</a:t>
            </a:r>
            <a:r>
              <a:rPr lang="zh-CN" altLang="zh-CN" sz="2800" kern="100" dirty="0" smtClean="0">
                <a:latin typeface="Times New Roman"/>
                <a:ea typeface="华文细黑"/>
                <a:cs typeface="Times New Roman"/>
              </a:rPr>
              <a:t>礼</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后</a:t>
            </a:r>
            <a:r>
              <a:rPr lang="zh-CN" altLang="zh-CN" sz="2800" kern="100" dirty="0">
                <a:latin typeface="Times New Roman"/>
                <a:ea typeface="华文细黑"/>
                <a:cs typeface="Times New Roman"/>
              </a:rPr>
              <a:t>才起的。</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谥号是古代帝王、大臣等死后，据其生平事迹评定的称号，如武帝</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哀</a:t>
            </a:r>
            <a:r>
              <a:rPr lang="zh-CN" altLang="zh-CN" sz="2800" kern="100" dirty="0">
                <a:latin typeface="Times New Roman"/>
                <a:ea typeface="华文细黑"/>
                <a:cs typeface="Times New Roman"/>
              </a:rPr>
              <a:t>帝、炀帝。</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嗣位指继承君位，我国封建王朝通常实行长子继承制，君位由最</a:t>
            </a:r>
            <a:r>
              <a:rPr lang="zh-CN" altLang="zh-CN" sz="2800" kern="100" dirty="0" smtClean="0">
                <a:latin typeface="Times New Roman"/>
                <a:ea typeface="华文细黑"/>
                <a:cs typeface="Times New Roman"/>
              </a:rPr>
              <a:t>年长</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的</a:t>
            </a:r>
            <a:r>
              <a:rPr lang="zh-CN" altLang="zh-CN" sz="2800" kern="100" dirty="0">
                <a:latin typeface="Times New Roman"/>
                <a:ea typeface="华文细黑"/>
                <a:cs typeface="Times New Roman"/>
              </a:rPr>
              <a:t>儿子继承。</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阙是宫门两侧的高台，又可借指宫廷；</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诣阙</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既可指赴朝廷，又</a:t>
            </a:r>
            <a:r>
              <a:rPr lang="zh-CN" altLang="zh-CN" sz="2800" kern="100" dirty="0" smtClean="0">
                <a:latin typeface="Times New Roman"/>
                <a:ea typeface="华文细黑"/>
                <a:cs typeface="Times New Roman"/>
              </a:rPr>
              <a:t>可</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指</a:t>
            </a:r>
            <a:r>
              <a:rPr lang="zh-CN" altLang="zh-CN" sz="2800" kern="100" dirty="0">
                <a:latin typeface="Times New Roman"/>
                <a:ea typeface="华文细黑"/>
                <a:cs typeface="Times New Roman"/>
              </a:rPr>
              <a:t>赴京都</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11" name="TextBox 10"/>
          <p:cNvSpPr txBox="1"/>
          <p:nvPr/>
        </p:nvSpPr>
        <p:spPr>
          <a:xfrm>
            <a:off x="10230433" y="58081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10004076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2062079"/>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2062079"/>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Courier New"/>
              </a:rPr>
              <a:t>                        C</a:t>
            </a:r>
            <a:r>
              <a:rPr lang="zh-CN" altLang="zh-CN" sz="2800" kern="100" dirty="0" smtClean="0">
                <a:solidFill>
                  <a:srgbClr val="C00000"/>
                </a:solidFill>
                <a:latin typeface="Times New Roman"/>
                <a:ea typeface="华文细黑"/>
                <a:cs typeface="Times New Roman"/>
              </a:rPr>
              <a:t>项</a:t>
            </a:r>
            <a:r>
              <a:rPr lang="en-US" altLang="zh-CN" sz="2800" kern="100" dirty="0" smtClean="0">
                <a:solidFill>
                  <a:srgbClr val="C00000"/>
                </a:solidFill>
                <a:latin typeface="宋体"/>
                <a:ea typeface="华文细黑"/>
                <a:cs typeface="Times New Roman"/>
              </a:rPr>
              <a:t>“</a:t>
            </a:r>
            <a:r>
              <a:rPr lang="zh-CN" altLang="zh-CN" sz="2800" kern="100" dirty="0" smtClean="0">
                <a:solidFill>
                  <a:srgbClr val="C00000"/>
                </a:solidFill>
                <a:latin typeface="Times New Roman"/>
                <a:ea typeface="华文细黑"/>
                <a:cs typeface="Times New Roman"/>
              </a:rPr>
              <a:t>我国封建王朝通常实行长子继承制，君位由最年长的儿子继承</a:t>
            </a:r>
            <a:r>
              <a:rPr lang="en-US" altLang="zh-CN" sz="2800" kern="100" dirty="0" smtClean="0">
                <a:solidFill>
                  <a:srgbClr val="C00000"/>
                </a:solidFill>
                <a:latin typeface="宋体"/>
                <a:ea typeface="华文细黑"/>
                <a:cs typeface="Times New Roman"/>
              </a:rPr>
              <a:t>”</a:t>
            </a:r>
            <a:r>
              <a:rPr lang="zh-CN" altLang="zh-CN" sz="2800" kern="100" dirty="0" smtClean="0">
                <a:solidFill>
                  <a:srgbClr val="C00000"/>
                </a:solidFill>
                <a:latin typeface="Times New Roman"/>
                <a:ea typeface="华文细黑"/>
                <a:cs typeface="Times New Roman"/>
              </a:rPr>
              <a:t>错，应该是</a:t>
            </a:r>
            <a:r>
              <a:rPr lang="en-US" altLang="zh-CN" sz="2800" kern="100" dirty="0" smtClean="0">
                <a:solidFill>
                  <a:srgbClr val="C00000"/>
                </a:solidFill>
                <a:latin typeface="宋体"/>
                <a:ea typeface="华文细黑"/>
                <a:cs typeface="Times New Roman"/>
              </a:rPr>
              <a:t>“</a:t>
            </a:r>
            <a:r>
              <a:rPr lang="zh-CN" altLang="zh-CN" sz="2800" kern="100" dirty="0" smtClean="0">
                <a:solidFill>
                  <a:srgbClr val="C00000"/>
                </a:solidFill>
                <a:latin typeface="Times New Roman"/>
                <a:ea typeface="华文细黑"/>
                <a:cs typeface="Times New Roman"/>
              </a:rPr>
              <a:t>实行嫡长子继承制</a:t>
            </a:r>
            <a:r>
              <a:rPr lang="en-US" altLang="zh-CN" sz="2800" kern="100" dirty="0" smtClean="0">
                <a:solidFill>
                  <a:srgbClr val="C00000"/>
                </a:solidFill>
                <a:latin typeface="宋体"/>
                <a:ea typeface="华文细黑"/>
                <a:cs typeface="Times New Roman"/>
              </a:rPr>
              <a:t>”</a:t>
            </a:r>
            <a:r>
              <a:rPr lang="zh-CN" altLang="zh-CN" sz="2800" kern="100" dirty="0" smtClean="0">
                <a:solidFill>
                  <a:srgbClr val="C00000"/>
                </a:solidFill>
                <a:latin typeface="Times New Roman"/>
                <a:ea typeface="华文细黑"/>
                <a:cs typeface="Times New Roman"/>
              </a:rPr>
              <a:t>，这是封建宗法制度最基本的一项原则。</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29970527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22464" y="909514"/>
            <a:ext cx="11335913" cy="5940063"/>
          </a:xfrm>
          <a:prstGeom prst="rect">
            <a:avLst/>
          </a:prstGeom>
        </p:spPr>
        <p:txBody>
          <a:bodyPr wrap="square" lIns="121898" tIns="60948" rIns="121898" bIns="60948">
            <a:spAutoFit/>
          </a:bodyPr>
          <a:lstStyle/>
          <a:p>
            <a:pPr indent="718185" algn="just">
              <a:lnSpc>
                <a:spcPct val="150000"/>
              </a:lnSpc>
              <a:spcAft>
                <a:spcPts val="0"/>
              </a:spcAft>
            </a:pPr>
            <a:r>
              <a:rPr lang="zh-CN" altLang="zh-CN" sz="2800" kern="100" dirty="0">
                <a:latin typeface="Times New Roman"/>
                <a:ea typeface="华文细黑"/>
                <a:cs typeface="Times New Roman"/>
              </a:rPr>
              <a:t>孙傅，字伯野，海州人。</a:t>
            </a:r>
            <a:r>
              <a:rPr lang="zh-CN" altLang="zh-CN" sz="2800" kern="100" dirty="0">
                <a:solidFill>
                  <a:srgbClr val="0000FF"/>
                </a:solidFill>
                <a:latin typeface="Times New Roman"/>
                <a:ea typeface="华文细黑"/>
                <a:cs typeface="Times New Roman"/>
              </a:rPr>
              <a:t>登进士第</a:t>
            </a:r>
            <a:r>
              <a:rPr lang="zh-CN" altLang="zh-CN" sz="2800" kern="100" dirty="0">
                <a:latin typeface="Times New Roman"/>
                <a:ea typeface="华文细黑"/>
                <a:cs typeface="Times New Roman"/>
              </a:rPr>
              <a:t>，为礼部员外郎。时蔡</a:t>
            </a:r>
            <a:r>
              <a:rPr lang="zh-CN" altLang="zh-CN" sz="2800" kern="100" dirty="0">
                <a:latin typeface="宋体"/>
                <a:ea typeface="华文细黑"/>
                <a:cs typeface="宋体"/>
              </a:rPr>
              <a:t>翛</a:t>
            </a:r>
            <a:r>
              <a:rPr lang="zh-CN" altLang="zh-CN" sz="2800" kern="100" dirty="0">
                <a:latin typeface="楷体_GB2312"/>
                <a:ea typeface="华文细黑"/>
                <a:cs typeface="楷体_GB2312"/>
              </a:rPr>
              <a:t>为</a:t>
            </a:r>
            <a:r>
              <a:rPr lang="zh-CN" altLang="zh-CN" sz="2800" kern="100" dirty="0">
                <a:solidFill>
                  <a:srgbClr val="0000FF"/>
                </a:solidFill>
                <a:latin typeface="Times New Roman"/>
                <a:ea typeface="华文细黑"/>
                <a:cs typeface="Times New Roman"/>
              </a:rPr>
              <a:t>尚书</a:t>
            </a:r>
            <a:r>
              <a:rPr lang="zh-CN" altLang="zh-CN" sz="2800" kern="100" dirty="0">
                <a:latin typeface="Times New Roman"/>
                <a:ea typeface="华文细黑"/>
                <a:cs typeface="Times New Roman"/>
              </a:rPr>
              <a:t>，傅为言天下事，劝其</a:t>
            </a:r>
            <a:r>
              <a:rPr lang="zh-CN" altLang="zh-CN" sz="2800" kern="100" dirty="0">
                <a:solidFill>
                  <a:srgbClr val="0000FF"/>
                </a:solidFill>
                <a:latin typeface="Times New Roman"/>
                <a:ea typeface="华文细黑"/>
                <a:cs typeface="Times New Roman"/>
              </a:rPr>
              <a:t>亟</a:t>
            </a:r>
            <a:r>
              <a:rPr lang="zh-CN" altLang="zh-CN" sz="2800" kern="100" dirty="0">
                <a:latin typeface="Times New Roman"/>
                <a:ea typeface="华文细黑"/>
                <a:cs typeface="Times New Roman"/>
              </a:rPr>
              <a:t>有所更，不然必败。</a:t>
            </a:r>
            <a:r>
              <a:rPr lang="zh-CN" altLang="zh-CN" sz="2800" kern="100" dirty="0">
                <a:latin typeface="宋体"/>
                <a:ea typeface="华文细黑"/>
                <a:cs typeface="宋体"/>
              </a:rPr>
              <a:t>翛</a:t>
            </a:r>
            <a:r>
              <a:rPr lang="zh-CN" altLang="zh-CN" sz="2800" kern="100" dirty="0">
                <a:latin typeface="楷体_GB2312"/>
                <a:ea typeface="华文细黑"/>
                <a:cs typeface="楷体_GB2312"/>
              </a:rPr>
              <a:t>不能用。迁至中书舍人。</a:t>
            </a:r>
            <a:r>
              <a:rPr lang="zh-CN" altLang="zh-CN" sz="2800" u="wavyHeavy" kern="100" dirty="0">
                <a:uFill>
                  <a:solidFill>
                    <a:srgbClr val="FF0000"/>
                  </a:solidFill>
                </a:uFill>
                <a:latin typeface="Times New Roman"/>
                <a:ea typeface="华文细黑"/>
                <a:cs typeface="Times New Roman"/>
              </a:rPr>
              <a:t>宣和末高丽入贡使者所过调夫治舟骚然烦费傅言索民力以妨农功而于中国无丝毫之益宰相谓其所论同苏轼奏贬蕲州安置</a:t>
            </a:r>
            <a:r>
              <a:rPr lang="zh-CN" altLang="zh-CN" sz="2800" kern="100" dirty="0">
                <a:latin typeface="Times New Roman"/>
                <a:ea typeface="华文细黑"/>
                <a:cs typeface="Times New Roman"/>
              </a:rPr>
              <a:t>给事中许翰以为傅论议虽偶与轼合，意亦亡他，以职论事而</a:t>
            </a:r>
            <a:r>
              <a:rPr lang="zh-CN" altLang="zh-CN" sz="2800" kern="100" dirty="0">
                <a:solidFill>
                  <a:srgbClr val="0000FF"/>
                </a:solidFill>
                <a:latin typeface="Times New Roman"/>
                <a:ea typeface="华文细黑"/>
                <a:cs typeface="Times New Roman"/>
              </a:rPr>
              <a:t>责</a:t>
            </a:r>
            <a:r>
              <a:rPr lang="zh-CN" altLang="zh-CN" sz="2800" kern="100" dirty="0">
                <a:latin typeface="Times New Roman"/>
                <a:ea typeface="华文细黑"/>
                <a:cs typeface="Times New Roman"/>
              </a:rPr>
              <a:t>之过矣，翰亦罢去。</a:t>
            </a:r>
            <a:r>
              <a:rPr lang="zh-CN" altLang="zh-CN" sz="2800" kern="100" dirty="0">
                <a:solidFill>
                  <a:srgbClr val="0000FF"/>
                </a:solidFill>
                <a:latin typeface="Times New Roman"/>
                <a:ea typeface="华文细黑"/>
                <a:cs typeface="Times New Roman"/>
              </a:rPr>
              <a:t>靖康元年</a:t>
            </a:r>
            <a:r>
              <a:rPr lang="zh-CN" altLang="zh-CN" sz="2800" kern="100" dirty="0">
                <a:latin typeface="Times New Roman"/>
                <a:ea typeface="华文细黑"/>
                <a:cs typeface="Times New Roman"/>
              </a:rPr>
              <a:t>，召为给事中，进</a:t>
            </a:r>
            <a:r>
              <a:rPr lang="zh-CN" altLang="zh-CN" sz="2800" kern="100" dirty="0">
                <a:solidFill>
                  <a:srgbClr val="0000FF"/>
                </a:solidFill>
                <a:latin typeface="Times New Roman"/>
                <a:ea typeface="华文细黑"/>
                <a:cs typeface="Times New Roman"/>
              </a:rPr>
              <a:t>兵部</a:t>
            </a:r>
            <a:r>
              <a:rPr lang="zh-CN" altLang="zh-CN" sz="2800" kern="100" dirty="0">
                <a:latin typeface="Times New Roman"/>
                <a:ea typeface="华文细黑"/>
                <a:cs typeface="Times New Roman"/>
              </a:rPr>
              <a:t>尚书。上章乞复祖宗法度，</a:t>
            </a:r>
            <a:r>
              <a:rPr lang="zh-CN" altLang="zh-CN" sz="2800" kern="100" dirty="0">
                <a:solidFill>
                  <a:srgbClr val="0000FF"/>
                </a:solidFill>
                <a:latin typeface="Times New Roman"/>
                <a:ea typeface="华文细黑"/>
                <a:cs typeface="Times New Roman"/>
              </a:rPr>
              <a:t>钦宗</a:t>
            </a:r>
            <a:r>
              <a:rPr lang="zh-CN" altLang="zh-CN" sz="2800" kern="100" dirty="0">
                <a:latin typeface="Times New Roman"/>
                <a:ea typeface="华文细黑"/>
                <a:cs typeface="Times New Roman"/>
              </a:rPr>
              <a:t>问之，傅曰：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祖宗法惠民，熙、丰法惠国，崇、观法惠奸。</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时谓名言。十一月，拜尚书右丞，俄改同知枢密院。金人围都城，傅日夜亲当矢石。金兵分四</a:t>
            </a:r>
            <a:r>
              <a:rPr lang="zh-CN" altLang="zh-CN" sz="2800" kern="100" dirty="0" smtClean="0">
                <a:latin typeface="Times New Roman"/>
                <a:ea typeface="华文细黑"/>
                <a:cs typeface="Times New Roman"/>
              </a:rPr>
              <a:t>翼</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噪而前，兵败退，</a:t>
            </a:r>
            <a:r>
              <a:rPr lang="zh-CN" altLang="zh-CN" sz="2800" kern="100" spc="100" dirty="0">
                <a:latin typeface="Times New Roman"/>
                <a:ea typeface="华文细黑"/>
                <a:cs typeface="Times New Roman"/>
              </a:rPr>
              <a:t>堕于护龙河，填尸皆满，城门急闭。是日，金人遂</a:t>
            </a:r>
            <a:endParaRPr lang="zh-CN" altLang="zh-CN" sz="1050" kern="100" spc="100" dirty="0">
              <a:effectLst/>
              <a:latin typeface="宋体"/>
              <a:cs typeface="Courier New"/>
            </a:endParaRPr>
          </a:p>
        </p:txBody>
      </p:sp>
      <p:sp>
        <p:nvSpPr>
          <p:cNvPr id="3" name="矩形 2"/>
          <p:cNvSpPr/>
          <p:nvPr/>
        </p:nvSpPr>
        <p:spPr>
          <a:xfrm>
            <a:off x="478582" y="127730"/>
            <a:ext cx="11223676" cy="769417"/>
          </a:xfrm>
          <a:prstGeom prst="rect">
            <a:avLst/>
          </a:prstGeom>
        </p:spPr>
        <p:txBody>
          <a:bodyPr wrap="square" lIns="121898" tIns="60948" rIns="121898" bIns="60948">
            <a:spAutoFit/>
          </a:bodyPr>
          <a:lstStyle/>
          <a:p>
            <a:pPr algn="just">
              <a:lnSpc>
                <a:spcPct val="150000"/>
              </a:lnSpc>
              <a:spcAft>
                <a:spcPts val="0"/>
              </a:spcAft>
            </a:pPr>
            <a:r>
              <a:rPr lang="zh-CN" altLang="en-US" sz="2800" b="1" kern="100" dirty="0">
                <a:solidFill>
                  <a:srgbClr val="0000FF"/>
                </a:solidFill>
                <a:latin typeface="+mj-ea"/>
                <a:ea typeface="+mj-ea"/>
                <a:cs typeface="Times New Roman"/>
              </a:rPr>
              <a:t>一、</a:t>
            </a:r>
            <a:r>
              <a:rPr lang="en-US" altLang="zh-CN" sz="2800" b="1" kern="100" dirty="0">
                <a:solidFill>
                  <a:srgbClr val="0000FF"/>
                </a:solidFill>
                <a:latin typeface="Times New Roman" pitchFamily="18" charset="0"/>
                <a:ea typeface="Times New Roman" pitchFamily="18" charset="0"/>
                <a:cs typeface="Times New Roman" pitchFamily="18" charset="0"/>
              </a:rPr>
              <a:t>(</a:t>
            </a:r>
            <a:r>
              <a:rPr lang="en-US" altLang="zh-CN" sz="2800" b="1" kern="100" dirty="0" smtClean="0">
                <a:solidFill>
                  <a:srgbClr val="0000FF"/>
                </a:solidFill>
                <a:latin typeface="Times New Roman" pitchFamily="18" charset="0"/>
                <a:ea typeface="Times New Roman" pitchFamily="18" charset="0"/>
                <a:cs typeface="Times New Roman" pitchFamily="18" charset="0"/>
              </a:rPr>
              <a:t>2015·</a:t>
            </a:r>
            <a:r>
              <a:rPr lang="zh-CN" altLang="en-US" sz="2800" b="1" kern="100" dirty="0" smtClean="0">
                <a:solidFill>
                  <a:srgbClr val="0000FF"/>
                </a:solidFill>
                <a:latin typeface="+mj-ea"/>
                <a:ea typeface="+mj-ea"/>
                <a:cs typeface="Times New Roman"/>
              </a:rPr>
              <a:t>全国</a:t>
            </a:r>
            <a:r>
              <a:rPr lang="en-US" altLang="zh-CN" sz="2800" b="1" kern="100" dirty="0">
                <a:solidFill>
                  <a:srgbClr val="0000FF"/>
                </a:solidFill>
                <a:latin typeface="Times New Roman" pitchFamily="18" charset="0"/>
                <a:ea typeface="Times New Roman" pitchFamily="18" charset="0"/>
                <a:cs typeface="Times New Roman" pitchFamily="18" charset="0"/>
              </a:rPr>
              <a:t>Ⅰ)</a:t>
            </a:r>
            <a:r>
              <a:rPr lang="zh-CN" altLang="en-US" sz="2800" b="1" kern="100" dirty="0">
                <a:solidFill>
                  <a:srgbClr val="0000FF"/>
                </a:solidFill>
                <a:latin typeface="+mj-ea"/>
                <a:ea typeface="+mj-ea"/>
                <a:cs typeface="Times New Roman"/>
              </a:rPr>
              <a:t>阅读下面的文言文，完成文后题目。</a:t>
            </a:r>
            <a:endParaRPr lang="zh-CN" altLang="zh-CN" sz="1050" b="1" kern="100" dirty="0">
              <a:solidFill>
                <a:srgbClr val="0000FF"/>
              </a:solidFill>
              <a:effectLst/>
              <a:latin typeface="+mj-ea"/>
              <a:ea typeface="+mj-ea"/>
              <a:cs typeface="Courier New"/>
            </a:endParaRPr>
          </a:p>
        </p:txBody>
      </p:sp>
    </p:spTree>
    <p:extLst>
      <p:ext uri="{BB962C8B-B14F-4D97-AF65-F5344CB8AC3E}">
        <p14:creationId xmlns:p14="http://schemas.microsoft.com/office/powerpoint/2010/main" val="10261545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73298" y="3734591"/>
            <a:ext cx="11422788"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370051"/>
            <a:ext cx="11449272" cy="594006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下列对原文有关内容的概括和分析，不正确的一项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来护儿少有大志，成年后秀拔于群。他自幼而孤，得到吴氏教诲，</a:t>
            </a:r>
            <a:r>
              <a:rPr lang="zh-CN" altLang="zh-CN" sz="2800" kern="100" dirty="0" smtClean="0">
                <a:latin typeface="Times New Roman"/>
                <a:ea typeface="华文细黑"/>
                <a:cs typeface="Times New Roman"/>
              </a:rPr>
              <a:t>立</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下</a:t>
            </a:r>
            <a:r>
              <a:rPr lang="zh-CN" altLang="zh-CN" sz="2800" kern="100" dirty="0">
                <a:latin typeface="Times New Roman"/>
                <a:ea typeface="华文细黑"/>
                <a:cs typeface="Times New Roman"/>
              </a:rPr>
              <a:t>为国杀敌、求取功名的志向；长大以后，更是雄略超群，志气英发。</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来护儿推行善政，深受百姓拥戴。在瀛州刺史任上，他声名远闻，</a:t>
            </a:r>
            <a:r>
              <a:rPr lang="zh-CN" altLang="zh-CN" sz="2800" kern="100" dirty="0" smtClean="0">
                <a:latin typeface="Times New Roman"/>
                <a:ea typeface="华文细黑"/>
                <a:cs typeface="Times New Roman"/>
              </a:rPr>
              <a:t>屡</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受</a:t>
            </a:r>
            <a:r>
              <a:rPr lang="zh-CN" altLang="zh-CN" sz="2800" kern="100" dirty="0">
                <a:latin typeface="Times New Roman"/>
                <a:ea typeface="华文细黑"/>
                <a:cs typeface="Times New Roman"/>
              </a:rPr>
              <a:t>嘉奖；炀帝时，百姓舍不得他回朝廷任职，上书请愿者达数百人。</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来护儿直言劝谏，后被奸人杀害。他谏请炀帝停驾洛阳，不再远游</a:t>
            </a:r>
            <a:r>
              <a:rPr lang="zh-CN" altLang="zh-CN" sz="2800" kern="100" dirty="0" smtClean="0">
                <a:latin typeface="Times New Roman"/>
                <a:ea typeface="华文细黑"/>
                <a:cs typeface="Times New Roman"/>
              </a:rPr>
              <a:t>江</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都</a:t>
            </a:r>
            <a:r>
              <a:rPr lang="zh-CN" altLang="zh-CN" sz="2800" kern="100" dirty="0">
                <a:latin typeface="Times New Roman"/>
                <a:ea typeface="华文细黑"/>
                <a:cs typeface="Times New Roman"/>
              </a:rPr>
              <a:t>，引发炀帝大怒，以致宇文化及杀害他时，炀帝也没有设法保护。</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来护儿廉于财利，用兵极有谋略。他信守承诺，注重友情，轻视钱财</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不置</a:t>
            </a:r>
            <a:r>
              <a:rPr lang="zh-CN" altLang="zh-CN" sz="2800" kern="100" dirty="0">
                <a:latin typeface="Times New Roman"/>
                <a:ea typeface="华文细黑"/>
                <a:cs typeface="Times New Roman"/>
              </a:rPr>
              <a:t>产业；善待士卒，处事严明，谋略多合兵法，部属争相尽力</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11" name="TextBox 10"/>
          <p:cNvSpPr txBox="1"/>
          <p:nvPr/>
        </p:nvSpPr>
        <p:spPr>
          <a:xfrm>
            <a:off x="9047534" y="549919"/>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27571932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335474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_____________________________________________________________________________________________________________________________________________________________________________________________________________________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en-US" altLang="zh-CN" sz="2800" kern="100" dirty="0" smtClean="0">
                <a:solidFill>
                  <a:srgbClr val="C00000"/>
                </a:solidFill>
                <a:latin typeface="Times New Roman"/>
                <a:ea typeface="华文细黑"/>
                <a:cs typeface="Courier New"/>
              </a:rPr>
              <a:t>C</a:t>
            </a:r>
            <a:r>
              <a:rPr lang="zh-CN" altLang="zh-CN" sz="2800" kern="100" dirty="0">
                <a:solidFill>
                  <a:srgbClr val="C00000"/>
                </a:solidFill>
                <a:latin typeface="Times New Roman"/>
                <a:ea typeface="华文细黑"/>
                <a:cs typeface="Times New Roman"/>
              </a:rPr>
              <a:t>项</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以致宇文化及杀害他时，炀帝也没有设法保护</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错，宇文化及杀害来护儿时，炀帝也被捉拿了，原文为：</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是日旦将朝，见执。护儿曰：</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陛下今何在？</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左右曰：</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今被执矣。</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护儿叹曰：</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吾备位大臣，荷国重任，不能肃清凶逆，遂令王室至此，抱恨泉壤，知复何言！</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乃遇害。</a:t>
            </a:r>
            <a:r>
              <a:rPr lang="en-US" altLang="zh-CN" sz="2800" kern="100" dirty="0">
                <a:solidFill>
                  <a:srgbClr val="C00000"/>
                </a:solidFill>
                <a:latin typeface="宋体"/>
                <a:ea typeface="华文细黑"/>
                <a:cs typeface="Times New Roman"/>
              </a:rPr>
              <a:t>”</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12487629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505360"/>
            <a:ext cx="11449272"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把文中画横线的句子翻译成现代汉语。</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陛下兴军旅，百姓易咨怨。车驾游幸，深恐非宜。</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_______________________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p>
          <a:p>
            <a:pPr algn="just">
              <a:lnSpc>
                <a:spcPct val="150000"/>
              </a:lnSpc>
              <a:spcAft>
                <a:spcPts val="0"/>
              </a:spcAft>
            </a:pPr>
            <a:r>
              <a:rPr lang="en-US" altLang="zh-CN" sz="2800" kern="100" dirty="0" smtClean="0">
                <a:latin typeface="Times New Roman"/>
                <a:ea typeface="华文细黑"/>
                <a:cs typeface="Courier New"/>
              </a:rPr>
              <a:t>_______________</a:t>
            </a:r>
            <a:endParaRPr lang="zh-CN" altLang="zh-CN" sz="1050" kern="100" dirty="0">
              <a:effectLst/>
              <a:latin typeface="宋体"/>
              <a:cs typeface="Courier New"/>
            </a:endParaRPr>
          </a:p>
        </p:txBody>
      </p:sp>
      <p:sp>
        <p:nvSpPr>
          <p:cNvPr id="11" name="TextBox 10"/>
          <p:cNvSpPr txBox="1"/>
          <p:nvPr/>
        </p:nvSpPr>
        <p:spPr>
          <a:xfrm>
            <a:off x="8726664" y="134156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756857" y="134156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3862139"/>
            <a:ext cx="11615478" cy="143986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3808688"/>
            <a:ext cx="11563765"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，兴起。</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军旅</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，战事。</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咨</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，叹息。</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怨</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，怨恨。</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游幸</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，皇帝外出巡游。</a:t>
            </a:r>
            <a:endParaRPr lang="zh-CN" altLang="zh-CN" sz="1050" kern="100" dirty="0">
              <a:effectLst/>
              <a:latin typeface="宋体"/>
              <a:cs typeface="Courier New"/>
            </a:endParaRPr>
          </a:p>
        </p:txBody>
      </p:sp>
      <p:sp>
        <p:nvSpPr>
          <p:cNvPr id="9" name="矩形 8"/>
          <p:cNvSpPr/>
          <p:nvPr/>
        </p:nvSpPr>
        <p:spPr>
          <a:xfrm>
            <a:off x="375917" y="2330820"/>
            <a:ext cx="11335913"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陛下</a:t>
            </a:r>
            <a:r>
              <a:rPr lang="zh-CN" altLang="zh-CN" sz="2800" kern="100" dirty="0">
                <a:solidFill>
                  <a:srgbClr val="C00000"/>
                </a:solidFill>
                <a:latin typeface="Times New Roman"/>
                <a:ea typeface="华文细黑"/>
                <a:cs typeface="Times New Roman"/>
              </a:rPr>
              <a:t>兴起战事，易于引起百姓叹息怨恨。如今又要外出巡游，我很担心不合适。</a:t>
            </a:r>
            <a:endParaRPr lang="zh-CN" altLang="zh-CN" sz="1050" kern="100" dirty="0">
              <a:solidFill>
                <a:srgbClr val="C00000"/>
              </a:solidFill>
              <a:effectLst/>
              <a:latin typeface="宋体"/>
              <a:cs typeface="Courier New"/>
            </a:endParaRPr>
          </a:p>
        </p:txBody>
      </p:sp>
      <p:sp>
        <p:nvSpPr>
          <p:cNvPr id="10" name="矩形 9"/>
          <p:cNvSpPr/>
          <p:nvPr/>
        </p:nvSpPr>
        <p:spPr>
          <a:xfrm>
            <a:off x="2555432" y="1742242"/>
            <a:ext cx="5288286" cy="686830"/>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兴，军旅，咨，怨，游幸</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845521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10"/>
                                        </p:tgtEl>
                                      </p:cBhvr>
                                    </p:animEffect>
                                    <p:set>
                                      <p:cBhvr>
                                        <p:cTn id="34" dur="1" fill="hold">
                                          <p:stCondLst>
                                            <p:cond delay="499"/>
                                          </p:stCondLst>
                                        </p:cTn>
                                        <p:tgtEl>
                                          <p:spTgt spid="10"/>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9"/>
                                        </p:tgtEl>
                                      </p:cBhvr>
                                    </p:animEffect>
                                    <p:set>
                                      <p:cBhvr>
                                        <p:cTn id="37"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animBg="1"/>
      <p:bldP spid="7" grpId="1" animBg="1"/>
      <p:bldP spid="8" grpId="0"/>
      <p:bldP spid="8" grpId="1"/>
      <p:bldP spid="9" grpId="0"/>
      <p:bldP spid="9" grpId="1"/>
      <p:bldP spid="10" grpId="0"/>
      <p:bldP spid="10"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649376"/>
            <a:ext cx="11449272"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不能肃清凶逆，遂令王室至此，抱恨泉壤，知复何言！</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_______________________________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a:t>
            </a:r>
            <a:endParaRPr lang="zh-CN" altLang="zh-CN" sz="1050" kern="100" dirty="0">
              <a:effectLst/>
              <a:latin typeface="宋体"/>
              <a:cs typeface="Courier New"/>
            </a:endParaRPr>
          </a:p>
        </p:txBody>
      </p:sp>
      <p:sp>
        <p:nvSpPr>
          <p:cNvPr id="11" name="TextBox 10"/>
          <p:cNvSpPr txBox="1"/>
          <p:nvPr/>
        </p:nvSpPr>
        <p:spPr>
          <a:xfrm>
            <a:off x="9416264" y="837506"/>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10446457" y="837506"/>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3358083"/>
            <a:ext cx="11615478" cy="143986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3304632"/>
            <a:ext cx="11563765"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凶逆</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，凶恶悖逆之人。</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王室</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，王朝，朝廷。</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泉壤</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，黄泉之下，地下。</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何言</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，即</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言何</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，宾语前置句。</a:t>
            </a:r>
            <a:endParaRPr lang="zh-CN" altLang="zh-CN" sz="1050" kern="100" dirty="0">
              <a:effectLst/>
              <a:latin typeface="宋体"/>
              <a:cs typeface="Courier New"/>
            </a:endParaRPr>
          </a:p>
        </p:txBody>
      </p:sp>
      <p:sp>
        <p:nvSpPr>
          <p:cNvPr id="9" name="矩形 8"/>
          <p:cNvSpPr/>
          <p:nvPr/>
        </p:nvSpPr>
        <p:spPr>
          <a:xfrm>
            <a:off x="438498" y="1870491"/>
            <a:ext cx="11335913"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不能</a:t>
            </a:r>
            <a:r>
              <a:rPr lang="zh-CN" altLang="zh-CN" sz="2800" kern="100" dirty="0">
                <a:solidFill>
                  <a:srgbClr val="C00000"/>
                </a:solidFill>
                <a:latin typeface="Times New Roman"/>
                <a:ea typeface="华文细黑"/>
                <a:cs typeface="Times New Roman"/>
              </a:rPr>
              <a:t>清除凶恶悖逆之人，终致朝廷落到如此地步，我只能抱憾于黄泉之下，还能再说什么呢！</a:t>
            </a:r>
            <a:endParaRPr lang="zh-CN" altLang="zh-CN" sz="1050" kern="100" dirty="0">
              <a:solidFill>
                <a:srgbClr val="C00000"/>
              </a:solidFill>
              <a:effectLst/>
              <a:latin typeface="宋体"/>
              <a:cs typeface="Courier New"/>
            </a:endParaRPr>
          </a:p>
        </p:txBody>
      </p:sp>
      <p:sp>
        <p:nvSpPr>
          <p:cNvPr id="10" name="矩形 9"/>
          <p:cNvSpPr/>
          <p:nvPr/>
        </p:nvSpPr>
        <p:spPr>
          <a:xfrm>
            <a:off x="2494806" y="1249234"/>
            <a:ext cx="581711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solidFill>
                  <a:srgbClr val="C00000"/>
                </a:solidFill>
                <a:latin typeface="Times New Roman"/>
                <a:ea typeface="华文细黑"/>
                <a:cs typeface="Times New Roman"/>
              </a:rPr>
              <a:t>凶逆，王室，泉壤，</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何言</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句式</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1560374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10"/>
                                        </p:tgtEl>
                                      </p:cBhvr>
                                    </p:animEffect>
                                    <p:set>
                                      <p:cBhvr>
                                        <p:cTn id="34" dur="1" fill="hold">
                                          <p:stCondLst>
                                            <p:cond delay="499"/>
                                          </p:stCondLst>
                                        </p:cTn>
                                        <p:tgtEl>
                                          <p:spTgt spid="10"/>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9"/>
                                        </p:tgtEl>
                                      </p:cBhvr>
                                    </p:animEffect>
                                    <p:set>
                                      <p:cBhvr>
                                        <p:cTn id="37"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animBg="1"/>
      <p:bldP spid="7" grpId="1" animBg="1"/>
      <p:bldP spid="8" grpId="0"/>
      <p:bldP spid="8" grpId="1"/>
      <p:bldP spid="9" grpId="0"/>
      <p:bldP spid="9" grpId="1"/>
      <p:bldP spid="10" grpId="0"/>
      <p:bldP spid="10"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08123" y="3976770"/>
            <a:ext cx="7092654" cy="522000"/>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602284"/>
            <a:ext cx="11449272"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第三时段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5</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：补充训练</a:t>
            </a:r>
            <a:endParaRPr lang="zh-CN" altLang="zh-CN" sz="1050" b="1"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对下列句子中</a:t>
            </a:r>
            <a:r>
              <a:rPr lang="zh-CN" altLang="zh-CN" sz="2800" kern="100" dirty="0" smtClean="0">
                <a:latin typeface="Times New Roman"/>
                <a:ea typeface="华文细黑"/>
                <a:cs typeface="Times New Roman"/>
              </a:rPr>
              <a:t>加</a:t>
            </a:r>
            <a:r>
              <a:rPr lang="zh-CN" altLang="en-US" sz="2800" kern="100" dirty="0">
                <a:latin typeface="Times New Roman"/>
                <a:ea typeface="华文细黑"/>
                <a:cs typeface="Times New Roman"/>
              </a:rPr>
              <a:t>颜色</a:t>
            </a:r>
            <a:r>
              <a:rPr lang="zh-CN" altLang="zh-CN" sz="2800" kern="100" dirty="0" smtClean="0">
                <a:latin typeface="Times New Roman"/>
                <a:ea typeface="华文细黑"/>
                <a:cs typeface="Times New Roman"/>
              </a:rPr>
              <a:t>的</a:t>
            </a:r>
            <a:r>
              <a:rPr lang="zh-CN" altLang="zh-CN" sz="2800" kern="100" dirty="0">
                <a:latin typeface="Times New Roman"/>
                <a:ea typeface="华文细黑"/>
                <a:cs typeface="Times New Roman"/>
              </a:rPr>
              <a:t>词的解释，不正确的一项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吴氏</a:t>
            </a:r>
            <a:r>
              <a:rPr lang="zh-CN" altLang="zh-CN" sz="2800" kern="100" dirty="0">
                <a:solidFill>
                  <a:srgbClr val="0000FF"/>
                </a:solidFill>
                <a:latin typeface="Times New Roman"/>
                <a:ea typeface="华文细黑"/>
                <a:cs typeface="Times New Roman"/>
              </a:rPr>
              <a:t>提携</a:t>
            </a:r>
            <a:r>
              <a:rPr lang="zh-CN" altLang="zh-CN" sz="2800" kern="100" dirty="0">
                <a:latin typeface="Times New Roman"/>
                <a:ea typeface="华文细黑"/>
                <a:cs typeface="Times New Roman"/>
              </a:rPr>
              <a:t>鞠养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提携</a:t>
            </a:r>
            <a:r>
              <a:rPr lang="zh-CN" altLang="zh-CN" sz="2800" kern="100" dirty="0">
                <a:latin typeface="Times New Roman"/>
                <a:ea typeface="华文细黑"/>
                <a:cs typeface="Times New Roman"/>
              </a:rPr>
              <a:t>：关怀，照顾</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地居</a:t>
            </a:r>
            <a:r>
              <a:rPr lang="zh-CN" altLang="zh-CN" sz="2800" kern="100" dirty="0">
                <a:solidFill>
                  <a:srgbClr val="0000FF"/>
                </a:solidFill>
                <a:latin typeface="Times New Roman"/>
                <a:ea typeface="华文细黑"/>
                <a:cs typeface="Times New Roman"/>
              </a:rPr>
              <a:t>疆埸</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疆</a:t>
            </a:r>
            <a:r>
              <a:rPr lang="zh-CN" altLang="zh-CN" sz="2800" kern="100" dirty="0">
                <a:latin typeface="Times New Roman"/>
                <a:ea typeface="华文细黑"/>
                <a:cs typeface="Times New Roman"/>
              </a:rPr>
              <a:t>埸：边界</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频见</a:t>
            </a:r>
            <a:r>
              <a:rPr lang="zh-CN" altLang="zh-CN" sz="2800" kern="100" dirty="0">
                <a:solidFill>
                  <a:srgbClr val="0000FF"/>
                </a:solidFill>
                <a:latin typeface="Times New Roman"/>
                <a:ea typeface="华文细黑"/>
                <a:cs typeface="Times New Roman"/>
              </a:rPr>
              <a:t>劳勉</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劳勉</a:t>
            </a:r>
            <a:r>
              <a:rPr lang="zh-CN" altLang="zh-CN" sz="2800" kern="100" dirty="0">
                <a:latin typeface="Times New Roman"/>
                <a:ea typeface="华文细黑"/>
                <a:cs typeface="Times New Roman"/>
              </a:rPr>
              <a:t>：慰劳勉励</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solidFill>
                  <a:srgbClr val="0000FF"/>
                </a:solidFill>
                <a:latin typeface="Times New Roman"/>
                <a:ea typeface="华文细黑"/>
                <a:cs typeface="Times New Roman"/>
              </a:rPr>
              <a:t>部分</a:t>
            </a:r>
            <a:r>
              <a:rPr lang="zh-CN" altLang="zh-CN" sz="2800" kern="100" dirty="0">
                <a:latin typeface="Times New Roman"/>
                <a:ea typeface="华文细黑"/>
                <a:cs typeface="Times New Roman"/>
              </a:rPr>
              <a:t>严明</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部分</a:t>
            </a:r>
            <a:r>
              <a:rPr lang="zh-CN" altLang="zh-CN" sz="2800" kern="100" dirty="0">
                <a:latin typeface="Times New Roman"/>
                <a:ea typeface="华文细黑"/>
                <a:cs typeface="Times New Roman"/>
              </a:rPr>
              <a:t>：军队</a:t>
            </a:r>
            <a:endParaRPr lang="zh-CN" altLang="zh-CN" sz="1050" kern="100" dirty="0">
              <a:effectLst/>
              <a:latin typeface="宋体"/>
              <a:cs typeface="Courier New"/>
            </a:endParaRPr>
          </a:p>
        </p:txBody>
      </p:sp>
      <p:sp>
        <p:nvSpPr>
          <p:cNvPr id="11" name="TextBox 10"/>
          <p:cNvSpPr txBox="1"/>
          <p:nvPr/>
        </p:nvSpPr>
        <p:spPr>
          <a:xfrm>
            <a:off x="8790273" y="143389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870393" y="143389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4639729"/>
            <a:ext cx="10852971" cy="66227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4562724"/>
            <a:ext cx="1156376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部分：约束。</a:t>
            </a:r>
            <a:endParaRPr lang="zh-CN" altLang="zh-CN" sz="1050" kern="100" dirty="0">
              <a:effectLst/>
              <a:latin typeface="宋体"/>
              <a:cs typeface="Courier New"/>
            </a:endParaRPr>
          </a:p>
        </p:txBody>
      </p:sp>
    </p:spTree>
    <p:extLst>
      <p:ext uri="{BB962C8B-B14F-4D97-AF65-F5344CB8AC3E}">
        <p14:creationId xmlns:p14="http://schemas.microsoft.com/office/powerpoint/2010/main" val="41310734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seq concurrent="1" nextAc="seek">
              <p:cTn id="13" restart="whenNotActive" fill="hold" evtFilter="cancelBubble" nodeType="interactiveSeq">
                <p:stCondLst>
                  <p:cond evt="onClick" delay="0">
                    <p:tgtEl>
                      <p:spTgt spid="12"/>
                    </p:tgtEl>
                  </p:cond>
                </p:stCondLst>
                <p:endSync evt="end" delay="0">
                  <p:rtn val="all"/>
                </p:endSync>
                <p:childTnLst>
                  <p:par>
                    <p:cTn id="14" fill="hold">
                      <p:stCondLst>
                        <p:cond delay="0"/>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500"/>
                                        <p:tgtEl>
                                          <p:spTgt spid="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10" grpId="0" animBg="1"/>
      <p:bldP spid="10" grpId="1" animBg="1"/>
      <p:bldP spid="7" grpId="0" animBg="1"/>
      <p:bldP spid="7" grpId="1" animBg="1"/>
      <p:bldP spid="8" grpId="0"/>
      <p:bldP spid="8"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76968" y="693490"/>
            <a:ext cx="11112550" cy="4647402"/>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翻译下列句子。</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公意乃尔，朕复何望！</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译文：</a:t>
            </a:r>
            <a:r>
              <a:rPr lang="en-US" altLang="zh-CN" sz="2800" kern="100" dirty="0" smtClean="0">
                <a:latin typeface="Times New Roman"/>
                <a:ea typeface="华文细黑"/>
                <a:cs typeface="Courier New"/>
              </a:rPr>
              <a:t>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及宇文化及构逆，深忌之。</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译文：</a:t>
            </a:r>
            <a:r>
              <a:rPr lang="en-US" altLang="zh-CN" sz="2800" kern="100" dirty="0" smtClean="0">
                <a:latin typeface="Times New Roman"/>
                <a:ea typeface="华文细黑"/>
                <a:cs typeface="Courier New"/>
              </a:rPr>
              <a:t>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a:t>
            </a:r>
            <a:endParaRPr lang="zh-CN" altLang="zh-CN" sz="1050" kern="100" dirty="0">
              <a:effectLst/>
              <a:latin typeface="宋体"/>
              <a:cs typeface="Courier New"/>
            </a:endParaRPr>
          </a:p>
        </p:txBody>
      </p:sp>
      <p:sp>
        <p:nvSpPr>
          <p:cNvPr id="8" name="矩形 7"/>
          <p:cNvSpPr/>
          <p:nvPr/>
        </p:nvSpPr>
        <p:spPr>
          <a:xfrm>
            <a:off x="674225" y="1889345"/>
            <a:ext cx="10893589" cy="133393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你</a:t>
            </a:r>
            <a:r>
              <a:rPr lang="zh-CN" altLang="zh-CN" sz="2800" kern="100" dirty="0">
                <a:solidFill>
                  <a:srgbClr val="C00000"/>
                </a:solidFill>
                <a:latin typeface="Times New Roman"/>
                <a:ea typeface="华文细黑"/>
                <a:cs typeface="Times New Roman"/>
              </a:rPr>
              <a:t>既然想要这样，我又能希望什么！</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得分点：乃尔，</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何望</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宾语前置句</a:t>
            </a:r>
            <a:r>
              <a:rPr lang="en-US" altLang="zh-CN" sz="2800" kern="100" dirty="0">
                <a:solidFill>
                  <a:srgbClr val="C00000"/>
                </a:solidFill>
                <a:latin typeface="Times New Roman"/>
                <a:ea typeface="华文细黑"/>
                <a:cs typeface="Courier New"/>
              </a:rPr>
              <a:t>)</a:t>
            </a:r>
            <a:endParaRPr lang="zh-CN" altLang="zh-CN" sz="1050" kern="100" dirty="0">
              <a:solidFill>
                <a:srgbClr val="C00000"/>
              </a:solidFill>
              <a:effectLst/>
              <a:latin typeface="宋体"/>
              <a:cs typeface="Courier New"/>
            </a:endParaRPr>
          </a:p>
        </p:txBody>
      </p:sp>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
        <p:nvSpPr>
          <p:cNvPr id="12" name="TextBox 11">
            <a:hlinkClick r:id="rId3" action="ppaction://hlinksldjump"/>
          </p:cNvPr>
          <p:cNvSpPr txBox="1"/>
          <p:nvPr/>
        </p:nvSpPr>
        <p:spPr>
          <a:xfrm>
            <a:off x="7463358" y="6208489"/>
            <a:ext cx="1584000" cy="461665"/>
          </a:xfrm>
          <a:prstGeom prst="rect">
            <a:avLst/>
          </a:prstGeom>
          <a:solidFill>
            <a:srgbClr val="B4C7E7"/>
          </a:solidFill>
        </p:spPr>
        <p:txBody>
          <a:bodyPr wrap="square" rtlCol="0">
            <a:spAutoFit/>
          </a:bodyPr>
          <a:lstStyle/>
          <a:p>
            <a:pPr algn="ctr"/>
            <a:r>
              <a:rPr lang="zh-CN" altLang="en-US" dirty="0" smtClean="0">
                <a:solidFill>
                  <a:schemeClr val="bg1"/>
                </a:solidFill>
                <a:latin typeface="+mj-ea"/>
                <a:ea typeface="+mj-ea"/>
                <a:cs typeface="Times New Roman" panose="02020603050405020304" pitchFamily="18" charset="0"/>
              </a:rPr>
              <a:t>参考译文</a:t>
            </a:r>
            <a:endParaRPr lang="zh-CN" altLang="en-US" sz="2400" dirty="0" smtClean="0">
              <a:solidFill>
                <a:schemeClr val="bg1"/>
              </a:solidFill>
              <a:latin typeface="+mj-ea"/>
              <a:ea typeface="+mj-ea"/>
              <a:cs typeface="Times New Roman" panose="02020603050405020304" pitchFamily="18" charset="0"/>
            </a:endParaRPr>
          </a:p>
        </p:txBody>
      </p:sp>
      <p:sp>
        <p:nvSpPr>
          <p:cNvPr id="7" name="矩形 6"/>
          <p:cNvSpPr/>
          <p:nvPr/>
        </p:nvSpPr>
        <p:spPr>
          <a:xfrm>
            <a:off x="622598" y="3789834"/>
            <a:ext cx="10893589" cy="133393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等到</a:t>
            </a:r>
            <a:r>
              <a:rPr lang="zh-CN" altLang="zh-CN" sz="2800" kern="100" dirty="0">
                <a:solidFill>
                  <a:srgbClr val="C00000"/>
                </a:solidFill>
                <a:latin typeface="Times New Roman"/>
                <a:ea typeface="华文细黑"/>
                <a:cs typeface="Times New Roman"/>
              </a:rPr>
              <a:t>宇文化及造反时，他对来护儿十分忌恨。</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得分点：构逆，</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深忌之</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省略主语</a:t>
            </a:r>
            <a:r>
              <a:rPr lang="en-US" altLang="zh-CN" sz="2800" kern="100" dirty="0">
                <a:solidFill>
                  <a:srgbClr val="C00000"/>
                </a:solidFill>
                <a:latin typeface="Times New Roman"/>
                <a:ea typeface="华文细黑"/>
                <a:cs typeface="Courier New"/>
              </a:rPr>
              <a:t>)</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33494285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8"/>
                                        </p:tgtEl>
                                      </p:cBhvr>
                                    </p:animEffect>
                                    <p:set>
                                      <p:cBhvr>
                                        <p:cTn id="17" dur="1" fill="hold">
                                          <p:stCondLst>
                                            <p:cond delay="499"/>
                                          </p:stCondLst>
                                        </p:cTn>
                                        <p:tgtEl>
                                          <p:spTgt spid="8"/>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10"/>
                  </p:tgtEl>
                </p:cond>
              </p:nextCondLst>
            </p:seq>
          </p:childTnLst>
        </p:cTn>
      </p:par>
    </p:tnLst>
    <p:bldLst>
      <p:bldP spid="8" grpId="0"/>
      <p:bldP spid="8" grpId="1"/>
      <p:bldP spid="7" grpId="0"/>
      <p:bldP spid="7" grpId="1"/>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矩形 5"/>
          <p:cNvSpPr/>
          <p:nvPr/>
        </p:nvSpPr>
        <p:spPr>
          <a:xfrm>
            <a:off x="308538" y="110610"/>
            <a:ext cx="11563765" cy="6586394"/>
          </a:xfrm>
          <a:prstGeom prst="rect">
            <a:avLst/>
          </a:prstGeom>
        </p:spPr>
        <p:txBody>
          <a:bodyPr wrap="square" lIns="121898" tIns="60948" rIns="121898" bIns="60948">
            <a:spAutoFit/>
          </a:bodyPr>
          <a:lstStyle/>
          <a:p>
            <a:pPr indent="718185" algn="just">
              <a:lnSpc>
                <a:spcPct val="150000"/>
              </a:lnSpc>
              <a:spcAft>
                <a:spcPts val="0"/>
              </a:spcAft>
            </a:pPr>
            <a:r>
              <a:rPr lang="zh-CN" altLang="zh-CN" sz="2800" kern="100" dirty="0">
                <a:latin typeface="Times New Roman"/>
                <a:ea typeface="华文细黑"/>
                <a:cs typeface="Times New Roman"/>
              </a:rPr>
              <a:t>来护儿，字崇善，还未记事就成了孤儿，被伯母吴氏收养。吴氏照顾抚养他，很尽心地像母亲一样教诲他。幼年的时候就卓越出众，开始读《诗经》的时候，放下书感叹地说：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大丈夫在世，应当为国杀敌来建功立名！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同伴听了他的话都感到惊讶，佩服他有志气。等到长大以后，雄才大略超群，志向气量远大杰出。恰逢周国军队平定淮南，来护儿所居住的白土村，地处边界，经常见到军队，来护儿经常情绪激昂有建功立业的志向。等到开皇初年，宇文忻等镇守广陵。在平定陈国的战役中，来护儿有战功，晋升为上开府，赏赐锦缎一千段。仁寿初年，调任瀛州刺史，以好的政绩而闻名，多次受到文帝的慰劳、勉励。隋炀帝即位，被征入朝，当地的百姓牵挽车辕恋恋不舍，几天都不能离开州境</a:t>
            </a:r>
            <a:r>
              <a:rPr lang="zh-CN" altLang="zh-CN" sz="2800" kern="100" dirty="0" smtClean="0">
                <a:latin typeface="Times New Roman"/>
                <a:ea typeface="华文细黑"/>
                <a:cs typeface="Times New Roman"/>
              </a:rPr>
              <a:t>，</a:t>
            </a:r>
            <a:endParaRPr lang="zh-CN" altLang="zh-CN" sz="1050" kern="100" dirty="0">
              <a:effectLst/>
              <a:latin typeface="宋体"/>
              <a:cs typeface="Courier New"/>
            </a:endParaRPr>
          </a:p>
        </p:txBody>
      </p:sp>
    </p:spTree>
    <p:extLst>
      <p:ext uri="{BB962C8B-B14F-4D97-AF65-F5344CB8AC3E}">
        <p14:creationId xmlns:p14="http://schemas.microsoft.com/office/powerpoint/2010/main" val="17045552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矩形 5"/>
          <p:cNvSpPr/>
          <p:nvPr/>
        </p:nvSpPr>
        <p:spPr>
          <a:xfrm>
            <a:off x="308538" y="110610"/>
            <a:ext cx="11563765" cy="6503807"/>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到朝廷上书挽留的前后有几百人。隋炀帝对他说：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过去国家没有安定时，你是名将，如今天下太平，又是优秀的太守，可以说是兼得其美啊！</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大业六年，皇帝的车驾来到江都，隋炀帝对来护儿说：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衣锦还乡，这是古人看重的，你如今就是这样。</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于是赏赐他绸缎两千段以及牛和酒，让他拜谒先人的坟墓，宴请乡里的父老。并且让三品以上的官员一起到他的住宅，畅饮一整天，朝野上下认为他非常荣耀。大业十二年，隋炀帝出游江都，来护儿进谏说：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陛下兴起战事，易于引起百姓叹息怨恨。如今又要外出巡游，我很担心不合适。我希望陛下暂时停留在洛阳，休息一段时间。陛下如今去江都，是我衣锦还乡的地方，我受</a:t>
            </a:r>
            <a:r>
              <a:rPr lang="zh-CN" altLang="zh-CN" sz="2800" kern="100" spc="-100" dirty="0">
                <a:latin typeface="Times New Roman"/>
                <a:ea typeface="华文细黑"/>
                <a:cs typeface="Times New Roman"/>
              </a:rPr>
              <a:t>恩深重，不敢只为自己着想。</a:t>
            </a:r>
            <a:r>
              <a:rPr lang="en-US" altLang="zh-CN" sz="2800" kern="100" spc="-100" dirty="0">
                <a:latin typeface="宋体"/>
                <a:ea typeface="华文细黑"/>
                <a:cs typeface="Times New Roman"/>
              </a:rPr>
              <a:t>”</a:t>
            </a:r>
            <a:r>
              <a:rPr lang="zh-CN" altLang="zh-CN" sz="2800" kern="100" spc="-100" dirty="0">
                <a:latin typeface="Times New Roman"/>
                <a:ea typeface="华文细黑"/>
                <a:cs typeface="Times New Roman"/>
              </a:rPr>
              <a:t>隋炀帝听了，生气地变了脸色并站了起来</a:t>
            </a:r>
            <a:r>
              <a:rPr lang="zh-CN" altLang="zh-CN" sz="2800" kern="100" spc="-100" dirty="0" smtClean="0">
                <a:latin typeface="Times New Roman"/>
                <a:ea typeface="华文细黑"/>
                <a:cs typeface="Times New Roman"/>
              </a:rPr>
              <a:t>，</a:t>
            </a:r>
            <a:endParaRPr lang="zh-CN" altLang="zh-CN" sz="1050" kern="100" dirty="0">
              <a:latin typeface="宋体"/>
              <a:cs typeface="Courier New"/>
            </a:endParaRPr>
          </a:p>
        </p:txBody>
      </p:sp>
    </p:spTree>
    <p:extLst>
      <p:ext uri="{BB962C8B-B14F-4D97-AF65-F5344CB8AC3E}">
        <p14:creationId xmlns:p14="http://schemas.microsoft.com/office/powerpoint/2010/main" val="179128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矩形 5"/>
          <p:cNvSpPr/>
          <p:nvPr/>
        </p:nvSpPr>
        <p:spPr>
          <a:xfrm>
            <a:off x="308538" y="110610"/>
            <a:ext cx="11563765" cy="6503807"/>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几天都没有让来护儿觐见。后来隋炀帝怒气缓解，来护儿才被引入觐见，隋炀帝对来护儿说：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你既然想要这样，我又能希望什么！</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来护儿于是不敢说话。等到宇文化及造反时，他对来护儿十分忌恨。那天早上来护儿将去上朝的时候，被叛贼捉拿。来护儿说：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陛下现在在哪里？</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旁边的人说：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如今被拿下了。</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来护儿叹息说：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我身为大臣，担负国家重任，不能清除凶恶悖逆之人，终致朝廷落到如此地步，我只能抱憾于黄泉之下，还能再说什么呢！</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于是被杀害了。来护儿重信用，讲交情，淡泊财利，不经营产业。至于出征用兵，计谋很多，每次阅览兵书，说：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这难道也是异于常人的想法！</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善于安抚士兵，约束严明，所以士兵都愿意为他效死力。</a:t>
            </a:r>
            <a:endParaRPr lang="zh-CN" altLang="zh-CN" sz="1050" kern="100" dirty="0">
              <a:latin typeface="宋体"/>
              <a:cs typeface="Courier New"/>
            </a:endParaRPr>
          </a:p>
        </p:txBody>
      </p:sp>
    </p:spTree>
    <p:extLst>
      <p:ext uri="{BB962C8B-B14F-4D97-AF65-F5344CB8AC3E}">
        <p14:creationId xmlns:p14="http://schemas.microsoft.com/office/powerpoint/2010/main" val="11427533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22464" y="812633"/>
            <a:ext cx="11335913" cy="5857477"/>
          </a:xfrm>
          <a:prstGeom prst="rect">
            <a:avLst/>
          </a:prstGeom>
        </p:spPr>
        <p:txBody>
          <a:bodyPr wrap="square" lIns="121898" tIns="60948" rIns="121898" bIns="60948">
            <a:spAutoFit/>
          </a:bodyPr>
          <a:lstStyle/>
          <a:p>
            <a:pPr indent="718185" algn="just">
              <a:lnSpc>
                <a:spcPct val="150000"/>
              </a:lnSpc>
              <a:spcAft>
                <a:spcPts val="0"/>
              </a:spcAft>
            </a:pPr>
            <a:r>
              <a:rPr lang="zh-CN" altLang="zh-CN" sz="2800" kern="100" dirty="0">
                <a:latin typeface="Times New Roman"/>
                <a:ea typeface="华文细黑"/>
                <a:cs typeface="Times New Roman"/>
              </a:rPr>
              <a:t>陈登云，字从龙，唐山人。万历五年进士。除鄢陵知县，征授御史。出</a:t>
            </a:r>
            <a:r>
              <a:rPr lang="zh-CN" altLang="zh-CN" sz="2800" kern="100" dirty="0">
                <a:solidFill>
                  <a:srgbClr val="0000FF"/>
                </a:solidFill>
                <a:latin typeface="Times New Roman"/>
                <a:ea typeface="华文细黑"/>
                <a:cs typeface="Times New Roman"/>
              </a:rPr>
              <a:t>按</a:t>
            </a:r>
            <a:r>
              <a:rPr lang="zh-CN" altLang="zh-CN" sz="2800" kern="100" dirty="0">
                <a:latin typeface="Times New Roman"/>
                <a:ea typeface="华文细黑"/>
                <a:cs typeface="Times New Roman"/>
              </a:rPr>
              <a:t>辽东，疏陈安攘十策，又请速首功之赏。改巡山西。还朝，会廷臣方争</a:t>
            </a:r>
            <a:r>
              <a:rPr lang="zh-CN" altLang="zh-CN" sz="2800" kern="100" dirty="0">
                <a:solidFill>
                  <a:srgbClr val="0000FF"/>
                </a:solidFill>
                <a:latin typeface="Times New Roman"/>
                <a:ea typeface="华文细黑"/>
                <a:cs typeface="Times New Roman"/>
              </a:rPr>
              <a:t>建储</a:t>
            </a:r>
            <a:r>
              <a:rPr lang="zh-CN" altLang="zh-CN" sz="2800" kern="100" dirty="0">
                <a:latin typeface="Times New Roman"/>
                <a:ea typeface="华文细黑"/>
                <a:cs typeface="Times New Roman"/>
              </a:rPr>
              <a:t>。登云谓议不早决，由贵妃家阴</a:t>
            </a:r>
            <a:r>
              <a:rPr lang="zh-CN" altLang="zh-CN" sz="2800" kern="100" dirty="0">
                <a:solidFill>
                  <a:srgbClr val="0000FF"/>
                </a:solidFill>
                <a:latin typeface="Times New Roman"/>
                <a:ea typeface="华文细黑"/>
                <a:cs typeface="Times New Roman"/>
              </a:rPr>
              <a:t>沮</a:t>
            </a:r>
            <a:r>
              <a:rPr lang="zh-CN" altLang="zh-CN" sz="2800" kern="100" dirty="0">
                <a:latin typeface="Times New Roman"/>
                <a:ea typeface="华文细黑"/>
                <a:cs typeface="Times New Roman"/>
              </a:rPr>
              <a:t>之。十六年六月遂因灾异抗疏，劾妃父郑承宪，言：</a:t>
            </a:r>
            <a:r>
              <a:rPr lang="en-US" altLang="zh-CN" sz="2800" kern="100" dirty="0">
                <a:latin typeface="宋体"/>
                <a:ea typeface="华文细黑"/>
                <a:cs typeface="Times New Roman"/>
              </a:rPr>
              <a:t>“</a:t>
            </a:r>
            <a:r>
              <a:rPr lang="zh-CN" altLang="zh-CN" sz="2800" u="wavyHeavy" kern="100" dirty="0">
                <a:uFill>
                  <a:solidFill>
                    <a:srgbClr val="FF0000"/>
                  </a:solidFill>
                </a:uFill>
                <a:latin typeface="Times New Roman"/>
                <a:ea typeface="华文细黑"/>
                <a:cs typeface="Times New Roman"/>
              </a:rPr>
              <a:t>承宪怀祸藏奸窥觊储贰且广结术士之流曩陛下重惩科场冒籍承宪妻每扬言事由己发用以恐喝勋贵簧鼓朝绅</a:t>
            </a:r>
            <a:r>
              <a:rPr lang="zh-CN" altLang="zh-CN" sz="2800" kern="100" dirty="0">
                <a:latin typeface="Times New Roman"/>
                <a:ea typeface="华文细黑"/>
                <a:cs typeface="Times New Roman"/>
              </a:rPr>
              <a:t>不但惠安遭其虐焰，即</a:t>
            </a:r>
            <a:r>
              <a:rPr lang="zh-CN" altLang="zh-CN" sz="2800" kern="100" dirty="0">
                <a:solidFill>
                  <a:srgbClr val="0000FF"/>
                </a:solidFill>
                <a:latin typeface="Times New Roman"/>
                <a:ea typeface="华文细黑"/>
                <a:cs typeface="Times New Roman"/>
              </a:rPr>
              <a:t>中宫</a:t>
            </a:r>
            <a:r>
              <a:rPr lang="zh-CN" altLang="zh-CN" sz="2800" kern="100" dirty="0">
                <a:latin typeface="Times New Roman"/>
                <a:ea typeface="华文细黑"/>
                <a:cs typeface="Times New Roman"/>
              </a:rPr>
              <a:t>与</a:t>
            </a:r>
            <a:r>
              <a:rPr lang="zh-CN" altLang="zh-CN" sz="2800" kern="100" dirty="0">
                <a:solidFill>
                  <a:srgbClr val="0000FF"/>
                </a:solidFill>
                <a:latin typeface="Times New Roman"/>
                <a:ea typeface="华文细黑"/>
                <a:cs typeface="Times New Roman"/>
              </a:rPr>
              <a:t>太后</a:t>
            </a:r>
            <a:r>
              <a:rPr lang="zh-CN" altLang="zh-CN" sz="2800" kern="100" dirty="0">
                <a:latin typeface="Times New Roman"/>
                <a:ea typeface="华文细黑"/>
                <a:cs typeface="Times New Roman"/>
              </a:rPr>
              <a:t>家亦谨避其锋矣。</a:t>
            </a:r>
            <a:r>
              <a:rPr lang="zh-CN" altLang="zh-CN" sz="2800" kern="100" dirty="0">
                <a:solidFill>
                  <a:srgbClr val="0000FF"/>
                </a:solidFill>
                <a:latin typeface="Times New Roman"/>
                <a:ea typeface="华文细黑"/>
                <a:cs typeface="Times New Roman"/>
              </a:rPr>
              <a:t>陛下</a:t>
            </a:r>
            <a:r>
              <a:rPr lang="zh-CN" altLang="zh-CN" sz="2800" kern="100" dirty="0">
                <a:latin typeface="Times New Roman"/>
                <a:ea typeface="华文细黑"/>
                <a:cs typeface="Times New Roman"/>
              </a:rPr>
              <a:t>享国久长，自由敬德所致，而承宪每对人言，以为不立东宫之效。干挠盛典，蓄隐邪谋，他日何所不至？</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疏入，贵妃、承宪皆怒，同列亦为登云危，帝竟</a:t>
            </a:r>
            <a:r>
              <a:rPr lang="zh-CN" altLang="zh-CN" sz="2800" kern="100" dirty="0">
                <a:solidFill>
                  <a:srgbClr val="0000FF"/>
                </a:solidFill>
                <a:latin typeface="Times New Roman"/>
                <a:ea typeface="华文细黑"/>
                <a:cs typeface="Times New Roman"/>
              </a:rPr>
              <a:t>留中</a:t>
            </a:r>
            <a:r>
              <a:rPr lang="zh-CN" altLang="zh-CN" sz="2800" kern="100" dirty="0">
                <a:latin typeface="Times New Roman"/>
                <a:ea typeface="华文细黑"/>
                <a:cs typeface="Times New Roman"/>
              </a:rPr>
              <a:t>不下。</a:t>
            </a:r>
            <a:r>
              <a:rPr lang="zh-CN" altLang="zh-CN" sz="2800" kern="100" spc="-100" dirty="0">
                <a:latin typeface="Times New Roman"/>
                <a:ea typeface="华文细黑"/>
                <a:cs typeface="Times New Roman"/>
              </a:rPr>
              <a:t>久之，疏论</a:t>
            </a:r>
            <a:r>
              <a:rPr lang="zh-CN" altLang="zh-CN" sz="2800" kern="100" spc="-100" dirty="0">
                <a:solidFill>
                  <a:srgbClr val="0000FF"/>
                </a:solidFill>
                <a:latin typeface="Times New Roman"/>
                <a:ea typeface="华文细黑"/>
                <a:cs typeface="Times New Roman"/>
              </a:rPr>
              <a:t>吏部</a:t>
            </a:r>
            <a:r>
              <a:rPr lang="zh-CN" altLang="zh-CN" sz="2800" kern="100" spc="-100" dirty="0">
                <a:latin typeface="Times New Roman"/>
                <a:ea typeface="华文细黑"/>
                <a:cs typeface="Times New Roman"/>
              </a:rPr>
              <a:t>尚书陆光祖，又论贬四川提学副使冯时可，论罢应天</a:t>
            </a:r>
            <a:r>
              <a:rPr lang="zh-CN" altLang="zh-CN" sz="2800" kern="100" spc="-100" dirty="0" smtClean="0">
                <a:latin typeface="Times New Roman"/>
                <a:ea typeface="华文细黑"/>
                <a:cs typeface="Times New Roman"/>
              </a:rPr>
              <a:t>巡</a:t>
            </a:r>
            <a:r>
              <a:rPr lang="zh-CN" altLang="zh-CN" sz="2800" kern="100" spc="-100" dirty="0">
                <a:solidFill>
                  <a:prstClr val="black"/>
                </a:solidFill>
                <a:latin typeface="Times New Roman"/>
                <a:ea typeface="华文细黑"/>
                <a:cs typeface="Times New Roman"/>
              </a:rPr>
              <a:t>抚</a:t>
            </a:r>
            <a:endParaRPr lang="zh-CN" altLang="zh-CN" sz="1050" kern="100" spc="-100" dirty="0">
              <a:effectLst/>
              <a:latin typeface="宋体"/>
              <a:cs typeface="Courier New"/>
            </a:endParaRPr>
          </a:p>
        </p:txBody>
      </p:sp>
      <p:sp>
        <p:nvSpPr>
          <p:cNvPr id="3" name="矩形 2"/>
          <p:cNvSpPr/>
          <p:nvPr/>
        </p:nvSpPr>
        <p:spPr>
          <a:xfrm>
            <a:off x="422464" y="92553"/>
            <a:ext cx="11335913" cy="769417"/>
          </a:xfrm>
          <a:prstGeom prst="rect">
            <a:avLst/>
          </a:prstGeom>
        </p:spPr>
        <p:txBody>
          <a:bodyPr wrap="square" lIns="121898" tIns="60948" rIns="121898" bIns="60948">
            <a:spAutoFit/>
          </a:bodyPr>
          <a:lstStyle/>
          <a:p>
            <a:pPr algn="just">
              <a:lnSpc>
                <a:spcPct val="150000"/>
              </a:lnSpc>
              <a:spcAft>
                <a:spcPts val="0"/>
              </a:spcAft>
            </a:pPr>
            <a:r>
              <a:rPr lang="zh-CN" altLang="en-US" sz="2800" b="1" kern="100" dirty="0">
                <a:solidFill>
                  <a:srgbClr val="0000FF"/>
                </a:solidFill>
                <a:latin typeface="+mj-ea"/>
                <a:ea typeface="+mj-ea"/>
                <a:cs typeface="Times New Roman"/>
              </a:rPr>
              <a:t>三、</a:t>
            </a:r>
            <a:r>
              <a:rPr lang="en-US" altLang="zh-CN" sz="2800" b="1" kern="100" dirty="0">
                <a:solidFill>
                  <a:srgbClr val="0000FF"/>
                </a:solidFill>
                <a:latin typeface="Times New Roman" pitchFamily="18" charset="0"/>
                <a:ea typeface="Times New Roman" pitchFamily="18" charset="0"/>
                <a:cs typeface="Times New Roman" pitchFamily="18" charset="0"/>
              </a:rPr>
              <a:t>(</a:t>
            </a:r>
            <a:r>
              <a:rPr lang="en-US" altLang="zh-CN" sz="2800" b="1" kern="100" dirty="0" smtClean="0">
                <a:solidFill>
                  <a:srgbClr val="0000FF"/>
                </a:solidFill>
                <a:latin typeface="Times New Roman" pitchFamily="18" charset="0"/>
                <a:ea typeface="Times New Roman" pitchFamily="18" charset="0"/>
                <a:cs typeface="Times New Roman" pitchFamily="18" charset="0"/>
              </a:rPr>
              <a:t>2016·</a:t>
            </a:r>
            <a:r>
              <a:rPr lang="zh-CN" altLang="en-US" sz="2800" b="1" kern="100" dirty="0" smtClean="0">
                <a:solidFill>
                  <a:srgbClr val="0000FF"/>
                </a:solidFill>
                <a:latin typeface="+mj-ea"/>
                <a:ea typeface="+mj-ea"/>
                <a:cs typeface="Times New Roman"/>
              </a:rPr>
              <a:t>全国</a:t>
            </a:r>
            <a:r>
              <a:rPr lang="zh-CN" altLang="en-US" sz="2800" b="1" kern="100" dirty="0">
                <a:solidFill>
                  <a:srgbClr val="0000FF"/>
                </a:solidFill>
                <a:latin typeface="+mj-ea"/>
                <a:ea typeface="+mj-ea"/>
                <a:cs typeface="Times New Roman"/>
              </a:rPr>
              <a:t>甲</a:t>
            </a:r>
            <a:r>
              <a:rPr lang="en-US" altLang="zh-CN" sz="2800" b="1" kern="100" dirty="0">
                <a:solidFill>
                  <a:srgbClr val="0000FF"/>
                </a:solidFill>
                <a:latin typeface="Times New Roman" pitchFamily="18" charset="0"/>
                <a:ea typeface="Times New Roman" pitchFamily="18" charset="0"/>
                <a:cs typeface="Times New Roman" pitchFamily="18" charset="0"/>
              </a:rPr>
              <a:t>)</a:t>
            </a:r>
            <a:r>
              <a:rPr lang="zh-CN" altLang="en-US" sz="2800" b="1" kern="100" dirty="0">
                <a:solidFill>
                  <a:srgbClr val="0000FF"/>
                </a:solidFill>
                <a:latin typeface="+mj-ea"/>
                <a:ea typeface="+mj-ea"/>
                <a:cs typeface="Times New Roman"/>
              </a:rPr>
              <a:t>阅读下面的文言文，完成文后题目。</a:t>
            </a:r>
            <a:endParaRPr lang="zh-CN" altLang="zh-CN" sz="1050" b="1" kern="100" dirty="0">
              <a:solidFill>
                <a:srgbClr val="0000FF"/>
              </a:solidFill>
              <a:effectLst/>
              <a:latin typeface="+mj-ea"/>
              <a:ea typeface="+mj-ea"/>
              <a:cs typeface="Courier New"/>
            </a:endParaRPr>
          </a:p>
        </p:txBody>
      </p:sp>
    </p:spTree>
    <p:extLst>
      <p:ext uri="{BB962C8B-B14F-4D97-AF65-F5344CB8AC3E}">
        <p14:creationId xmlns:p14="http://schemas.microsoft.com/office/powerpoint/2010/main" val="38569796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38909" y="45418"/>
            <a:ext cx="11335913" cy="6758749"/>
          </a:xfrm>
          <a:prstGeom prst="rect">
            <a:avLst/>
          </a:prstGeom>
        </p:spPr>
        <p:txBody>
          <a:bodyPr wrap="square" lIns="121898" tIns="60948" rIns="121898" bIns="60948">
            <a:spAutoFit/>
          </a:bodyPr>
          <a:lstStyle/>
          <a:p>
            <a:pPr algn="just">
              <a:lnSpc>
                <a:spcPct val="140000"/>
              </a:lnSpc>
              <a:spcAft>
                <a:spcPts val="0"/>
              </a:spcAft>
            </a:pPr>
            <a:r>
              <a:rPr lang="zh-CN" altLang="zh-CN" sz="2800" kern="100" dirty="0" smtClean="0">
                <a:latin typeface="Times New Roman"/>
                <a:ea typeface="华文细黑"/>
                <a:cs typeface="Times New Roman"/>
              </a:rPr>
              <a:t>登</a:t>
            </a:r>
            <a:r>
              <a:rPr lang="zh-CN" altLang="zh-CN" sz="2800" kern="100" dirty="0">
                <a:latin typeface="Times New Roman"/>
                <a:ea typeface="华文细黑"/>
                <a:cs typeface="Times New Roman"/>
              </a:rPr>
              <a:t>城。二年正月，钦宗诣金帅营，以傅辅</a:t>
            </a:r>
            <a:r>
              <a:rPr lang="zh-CN" altLang="zh-CN" sz="2800" kern="100" dirty="0">
                <a:solidFill>
                  <a:srgbClr val="0000FF"/>
                </a:solidFill>
                <a:latin typeface="Times New Roman"/>
                <a:ea typeface="华文细黑"/>
                <a:cs typeface="Times New Roman"/>
              </a:rPr>
              <a:t>太子</a:t>
            </a:r>
            <a:r>
              <a:rPr lang="zh-CN" altLang="zh-CN" sz="2800" kern="100" dirty="0">
                <a:latin typeface="Times New Roman"/>
                <a:ea typeface="华文细黑"/>
                <a:cs typeface="Times New Roman"/>
              </a:rPr>
              <a:t>留守，仍兼</a:t>
            </a:r>
            <a:r>
              <a:rPr lang="zh-CN" altLang="zh-CN" sz="2800" kern="100" dirty="0">
                <a:solidFill>
                  <a:srgbClr val="0000FF"/>
                </a:solidFill>
                <a:latin typeface="Times New Roman"/>
                <a:ea typeface="华文细黑"/>
                <a:cs typeface="Times New Roman"/>
              </a:rPr>
              <a:t>少傅</a:t>
            </a:r>
            <a:r>
              <a:rPr lang="zh-CN" altLang="zh-CN" sz="2800" kern="100" dirty="0">
                <a:latin typeface="Times New Roman"/>
                <a:ea typeface="华文细黑"/>
                <a:cs typeface="Times New Roman"/>
              </a:rPr>
              <a:t>。帝兼旬不返，傅屡贻书请之。及废立檄至，傅大恸曰：</a:t>
            </a:r>
            <a:r>
              <a:rPr lang="en-US" altLang="zh-CN" sz="2800" kern="100" dirty="0">
                <a:latin typeface="宋体"/>
                <a:ea typeface="华文细黑"/>
                <a:cs typeface="Times New Roman"/>
              </a:rPr>
              <a:t>“</a:t>
            </a:r>
            <a:r>
              <a:rPr lang="zh-CN" altLang="zh-CN" sz="2800" u="sng" kern="100" dirty="0">
                <a:latin typeface="Times New Roman"/>
                <a:ea typeface="华文细黑"/>
                <a:cs typeface="Times New Roman"/>
              </a:rPr>
              <a:t>吾唯知吾君可帝中国尔，苟立异姓，吾当死之。</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金人来索太上、帝后、诸王、妃主，傅留太子不遣。密谋匿之民间，别求状类宦者二人杀之，并斩十数死囚，持首送之，</a:t>
            </a:r>
            <a:r>
              <a:rPr lang="zh-CN" altLang="zh-CN" sz="2800" kern="100" dirty="0">
                <a:solidFill>
                  <a:srgbClr val="0000FF"/>
                </a:solidFill>
                <a:latin typeface="Times New Roman"/>
                <a:ea typeface="华文细黑"/>
                <a:cs typeface="Times New Roman"/>
              </a:rPr>
              <a:t>绐</a:t>
            </a:r>
            <a:r>
              <a:rPr lang="zh-CN" altLang="zh-CN" sz="2800" kern="100" dirty="0">
                <a:latin typeface="Times New Roman"/>
                <a:ea typeface="华文细黑"/>
                <a:cs typeface="Times New Roman"/>
              </a:rPr>
              <a:t>金人曰：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宦者欲窃太子出，都人争斗杀之，误伤太子。</a:t>
            </a:r>
            <a:r>
              <a:rPr lang="zh-CN" altLang="zh-CN" sz="2800" u="sng" kern="100" dirty="0">
                <a:latin typeface="Times New Roman"/>
                <a:ea typeface="华文细黑"/>
                <a:cs typeface="Times New Roman"/>
              </a:rPr>
              <a:t>因帅兵讨定，斩其为乱者以献。苟不已，则以死继之。</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越五日，无肯承其事者。傅曰：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吾为太子傅，当同生死。</a:t>
            </a:r>
            <a:r>
              <a:rPr lang="zh-CN" altLang="zh-CN" sz="2800" u="sng" kern="100" dirty="0">
                <a:latin typeface="Times New Roman"/>
                <a:ea typeface="华文细黑"/>
                <a:cs typeface="Times New Roman"/>
              </a:rPr>
              <a:t>金人虽不吾索，吾当与之俱行，求见二酋面责之，庶或万一可济。</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遂从太子出。金守门者曰：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所欲得太子，留守何</a:t>
            </a:r>
            <a:r>
              <a:rPr lang="zh-CN" altLang="zh-CN" sz="2800" kern="100" dirty="0">
                <a:solidFill>
                  <a:srgbClr val="0000FF"/>
                </a:solidFill>
                <a:latin typeface="Times New Roman"/>
                <a:ea typeface="华文细黑"/>
                <a:cs typeface="Times New Roman"/>
              </a:rPr>
              <a:t>预</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傅曰：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我宋之大臣，且太子傅也，当死从。</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是夕，宿门下；明日，金人召之去。明年二月，死于朔廷。绍兴中，</a:t>
            </a:r>
            <a:r>
              <a:rPr lang="zh-CN" altLang="zh-CN" sz="2800" kern="100" dirty="0">
                <a:solidFill>
                  <a:srgbClr val="0000FF"/>
                </a:solidFill>
                <a:latin typeface="Times New Roman"/>
                <a:ea typeface="华文细黑"/>
                <a:cs typeface="Times New Roman"/>
              </a:rPr>
              <a:t>赠</a:t>
            </a:r>
            <a:r>
              <a:rPr lang="zh-CN" altLang="zh-CN" sz="2800" kern="100" dirty="0">
                <a:latin typeface="Times New Roman"/>
                <a:ea typeface="华文细黑"/>
                <a:cs typeface="Times New Roman"/>
              </a:rPr>
              <a:t>开府仪同三司，谥曰忠定。</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节选自《宋史</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孙傅传》</a:t>
            </a:r>
            <a:r>
              <a:rPr lang="en-US" altLang="zh-CN" sz="2800" kern="100" dirty="0">
                <a:latin typeface="Times New Roman"/>
                <a:ea typeface="华文细黑"/>
                <a:cs typeface="Courier New"/>
              </a:rPr>
              <a:t>)</a:t>
            </a:r>
            <a:endParaRPr lang="zh-CN" altLang="zh-CN" sz="1050" kern="100" dirty="0">
              <a:latin typeface="宋体"/>
              <a:cs typeface="Courier New"/>
            </a:endParaRPr>
          </a:p>
        </p:txBody>
      </p:sp>
    </p:spTree>
    <p:extLst>
      <p:ext uri="{BB962C8B-B14F-4D97-AF65-F5344CB8AC3E}">
        <p14:creationId xmlns:p14="http://schemas.microsoft.com/office/powerpoint/2010/main" val="1098274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82229" y="45418"/>
            <a:ext cx="11449272" cy="6758749"/>
          </a:xfrm>
          <a:prstGeom prst="rect">
            <a:avLst/>
          </a:prstGeom>
        </p:spPr>
        <p:txBody>
          <a:bodyPr wrap="square" lIns="121898" tIns="60948" rIns="121898" bIns="60948">
            <a:spAutoFit/>
          </a:bodyPr>
          <a:lstStyle/>
          <a:p>
            <a:pPr algn="just">
              <a:lnSpc>
                <a:spcPct val="140000"/>
              </a:lnSpc>
              <a:spcAft>
                <a:spcPts val="0"/>
              </a:spcAft>
            </a:pPr>
            <a:r>
              <a:rPr lang="zh-CN" altLang="zh-CN" sz="2800" kern="100" smtClean="0">
                <a:latin typeface="Times New Roman"/>
                <a:ea typeface="华文细黑"/>
                <a:cs typeface="Times New Roman"/>
              </a:rPr>
              <a:t>李涞</a:t>
            </a:r>
            <a:r>
              <a:rPr lang="zh-CN" altLang="zh-CN" sz="2800" kern="100" dirty="0">
                <a:latin typeface="Times New Roman"/>
                <a:ea typeface="华文细黑"/>
                <a:cs typeface="Times New Roman"/>
              </a:rPr>
              <a:t>、顺天巡抚王致祥，又论礼部侍郎韩世能、尚书罗万化、南京太仆卿徐用检。朝右皆惮之。时方考选科道，登云因疏言：</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近岁言官，壬午以前怵于威，则摧刚为柔；壬午以后昵于情，则化直为佞。</a:t>
            </a:r>
            <a:r>
              <a:rPr lang="zh-CN" altLang="zh-CN" sz="2800" u="sng" kern="100" dirty="0">
                <a:latin typeface="Times New Roman"/>
                <a:ea typeface="华文细黑"/>
                <a:cs typeface="Times New Roman"/>
              </a:rPr>
              <a:t>其间岂无刚直之人，而弗胜龃龉，多不能安其身。</a:t>
            </a:r>
            <a:r>
              <a:rPr lang="zh-CN" altLang="zh-CN" sz="2800" kern="100" dirty="0">
                <a:latin typeface="Times New Roman"/>
                <a:ea typeface="华文细黑"/>
                <a:cs typeface="Times New Roman"/>
              </a:rPr>
              <a:t>二十年来，以刚直擢京卿者百止一二耳。背公植党，逐嗜乞怜，如所谓</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七豺</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八狗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者，言路顾居其半。夫</a:t>
            </a:r>
            <a:r>
              <a:rPr lang="zh-CN" altLang="zh-CN" sz="2800" kern="100" dirty="0">
                <a:solidFill>
                  <a:srgbClr val="0000FF"/>
                </a:solidFill>
                <a:latin typeface="Times New Roman"/>
                <a:ea typeface="华文细黑"/>
                <a:cs typeface="Times New Roman"/>
              </a:rPr>
              <a:t>台谏</a:t>
            </a:r>
            <a:r>
              <a:rPr lang="zh-CN" altLang="zh-CN" sz="2800" kern="100" dirty="0">
                <a:latin typeface="Times New Roman"/>
                <a:ea typeface="华文细黑"/>
                <a:cs typeface="Times New Roman"/>
              </a:rPr>
              <a:t>为天下持是非，而使人贱辱至此，安望其</a:t>
            </a:r>
            <a:r>
              <a:rPr lang="zh-CN" altLang="zh-CN" sz="2800" kern="100" dirty="0">
                <a:solidFill>
                  <a:srgbClr val="0000FF"/>
                </a:solidFill>
                <a:latin typeface="Times New Roman"/>
                <a:ea typeface="华文细黑"/>
                <a:cs typeface="Times New Roman"/>
              </a:rPr>
              <a:t>抗颜</a:t>
            </a:r>
            <a:r>
              <a:rPr lang="zh-CN" altLang="zh-CN" sz="2800" kern="100" dirty="0">
                <a:latin typeface="Times New Roman"/>
                <a:ea typeface="华文细黑"/>
                <a:cs typeface="Times New Roman"/>
              </a:rPr>
              <a:t>直绳，为国家锄大奸、歼巨蠹哉！与其误用而斥之，不若慎于始进。</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因条数事以献。出按河南。岁大饥，人相食。</a:t>
            </a:r>
            <a:r>
              <a:rPr lang="zh-CN" altLang="zh-CN" sz="2800" u="sng" kern="100" dirty="0">
                <a:latin typeface="Times New Roman"/>
                <a:ea typeface="华文细黑"/>
                <a:cs typeface="Times New Roman"/>
              </a:rPr>
              <a:t>副使崔应麟见民啖泽中雁矢，囊示登云，登云即进之于朝。</a:t>
            </a:r>
            <a:r>
              <a:rPr lang="zh-CN" altLang="zh-CN" sz="2800" kern="100" dirty="0">
                <a:latin typeface="Times New Roman"/>
                <a:ea typeface="华文细黑"/>
                <a:cs typeface="Times New Roman"/>
              </a:rPr>
              <a:t>帝立遣寺丞锺化民赍帑金振之。登云巡方者三，风裁峻厉。以久次当擢京卿，累</a:t>
            </a:r>
            <a:r>
              <a:rPr lang="zh-CN" altLang="zh-CN" sz="2800" kern="100" dirty="0">
                <a:solidFill>
                  <a:srgbClr val="0000FF"/>
                </a:solidFill>
                <a:latin typeface="Times New Roman"/>
                <a:ea typeface="华文细黑"/>
                <a:cs typeface="Times New Roman"/>
              </a:rPr>
              <a:t>寝</a:t>
            </a:r>
            <a:r>
              <a:rPr lang="zh-CN" altLang="zh-CN" sz="2800" kern="100" dirty="0">
                <a:latin typeface="Times New Roman"/>
                <a:ea typeface="华文细黑"/>
                <a:cs typeface="Times New Roman"/>
              </a:rPr>
              <a:t>不下，遂</a:t>
            </a:r>
            <a:r>
              <a:rPr lang="zh-CN" altLang="zh-CN" sz="2800" kern="100" dirty="0">
                <a:solidFill>
                  <a:srgbClr val="0000FF"/>
                </a:solidFill>
                <a:latin typeface="Times New Roman"/>
                <a:ea typeface="华文细黑"/>
                <a:cs typeface="Times New Roman"/>
              </a:rPr>
              <a:t>移疾</a:t>
            </a:r>
            <a:r>
              <a:rPr lang="zh-CN" altLang="zh-CN" sz="2800" kern="100" dirty="0">
                <a:latin typeface="Times New Roman"/>
                <a:ea typeface="华文细黑"/>
                <a:cs typeface="Times New Roman"/>
              </a:rPr>
              <a:t>归。寻卒</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r">
              <a:lnSpc>
                <a:spcPct val="140000"/>
              </a:lnSpc>
              <a:spcAft>
                <a:spcPts val="0"/>
              </a:spcAft>
            </a:pPr>
            <a:r>
              <a:rPr lang="en-US" altLang="zh-CN" sz="2800" kern="100" dirty="0" smtClean="0">
                <a:latin typeface="Times New Roman"/>
                <a:ea typeface="华文细黑"/>
                <a:cs typeface="Courier New"/>
              </a:rPr>
              <a:t>(</a:t>
            </a:r>
            <a:r>
              <a:rPr lang="zh-CN" altLang="zh-CN" sz="2800" kern="100" dirty="0">
                <a:latin typeface="Times New Roman"/>
                <a:ea typeface="华文细黑"/>
                <a:cs typeface="Times New Roman"/>
              </a:rPr>
              <a:t>节选自《明史</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陈登云传》</a:t>
            </a:r>
            <a:r>
              <a:rPr lang="en-US" altLang="zh-CN" sz="2800" kern="100" dirty="0">
                <a:latin typeface="Times New Roman"/>
                <a:ea typeface="华文细黑"/>
                <a:cs typeface="Courier New"/>
              </a:rPr>
              <a:t>)</a:t>
            </a:r>
            <a:endParaRPr lang="zh-CN" altLang="zh-CN" sz="1050" kern="100" dirty="0">
              <a:latin typeface="宋体"/>
              <a:cs typeface="Courier New"/>
            </a:endParaRPr>
          </a:p>
        </p:txBody>
      </p:sp>
    </p:spTree>
    <p:extLst>
      <p:ext uri="{BB962C8B-B14F-4D97-AF65-F5344CB8AC3E}">
        <p14:creationId xmlns:p14="http://schemas.microsoft.com/office/powerpoint/2010/main" val="26105791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66014" y="693490"/>
            <a:ext cx="11112550" cy="327215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第一时段</a:t>
            </a:r>
            <a:r>
              <a:rPr lang="en-US" altLang="zh-CN" sz="2800" b="1" kern="100" dirty="0">
                <a:latin typeface="Times New Roman"/>
                <a:ea typeface="华文细黑"/>
                <a:cs typeface="Courier New"/>
              </a:rPr>
              <a:t>(8</a:t>
            </a:r>
            <a:r>
              <a:rPr lang="zh-CN" altLang="zh-CN" sz="2800" b="1" kern="100" dirty="0">
                <a:latin typeface="Times New Roman"/>
                <a:ea typeface="华文细黑"/>
                <a:cs typeface="Times New Roman"/>
              </a:rPr>
              <a:t>～</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：读懂文言</a:t>
            </a:r>
            <a:endParaRPr lang="zh-CN" altLang="zh-CN" sz="1050" b="1"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第一步：粗读</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浏览全文，读读文意概括题。</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第二步：细读。</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圈点勾画：圈点出显示传主任职时间、地点及其所做事情的词语，标明显示传主性格作风的词语。</a:t>
            </a:r>
            <a:endParaRPr lang="zh-CN" altLang="zh-CN" sz="1050" kern="100" dirty="0">
              <a:effectLst/>
              <a:latin typeface="宋体"/>
              <a:cs typeface="Courier New"/>
            </a:endParaRPr>
          </a:p>
        </p:txBody>
      </p:sp>
      <p:sp>
        <p:nvSpPr>
          <p:cNvPr id="7" name="矩形 6"/>
          <p:cNvSpPr/>
          <p:nvPr/>
        </p:nvSpPr>
        <p:spPr>
          <a:xfrm>
            <a:off x="636678" y="4047517"/>
            <a:ext cx="11051729" cy="678421"/>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608012" y="3903501"/>
            <a:ext cx="1100252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略。</a:t>
            </a:r>
            <a:endParaRPr lang="zh-CN" altLang="zh-CN" sz="1050" kern="100" dirty="0">
              <a:effectLst/>
              <a:latin typeface="宋体"/>
              <a:cs typeface="Courier New"/>
            </a:endParaRPr>
          </a:p>
        </p:txBody>
      </p:sp>
      <p:sp>
        <p:nvSpPr>
          <p:cNvPr id="9" name="TextBox 8"/>
          <p:cNvSpPr txBox="1"/>
          <p:nvPr/>
        </p:nvSpPr>
        <p:spPr>
          <a:xfrm>
            <a:off x="5621921" y="3399314"/>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29152156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7" grpId="0" animBg="1"/>
      <p:bldP spid="7" grpId="1" animBg="1"/>
      <p:bldP spid="8" grpId="0"/>
      <p:bldP spid="8" grpId="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10451" y="282544"/>
            <a:ext cx="11223676" cy="133393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明事知人：</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文章重点叙述了陈登云的哪些事情？</a:t>
            </a:r>
            <a:endParaRPr lang="zh-CN" altLang="zh-CN" sz="1050" kern="100" dirty="0">
              <a:effectLst/>
              <a:latin typeface="宋体"/>
              <a:cs typeface="Courier New"/>
            </a:endParaRPr>
          </a:p>
        </p:txBody>
      </p:sp>
      <p:sp>
        <p:nvSpPr>
          <p:cNvPr id="7" name="矩形 6"/>
          <p:cNvSpPr/>
          <p:nvPr/>
        </p:nvSpPr>
        <p:spPr>
          <a:xfrm>
            <a:off x="525608" y="1627650"/>
            <a:ext cx="11273868" cy="2654367"/>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510451" y="1506680"/>
            <a:ext cx="11112550" cy="262582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万历十六年六月上疏弹劾贵妃一家为非作歹之事，不久，又检举多名重臣。</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在考选科道之际，上疏陈述朝中言官之弊，建言选用时要慎重。</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巡视河南，向皇上如实汇报灾情，使皇帝派人赈济灾民。</a:t>
            </a:r>
            <a:endParaRPr lang="zh-CN" altLang="zh-CN" sz="1050" kern="100" dirty="0">
              <a:effectLst/>
              <a:latin typeface="宋体"/>
              <a:cs typeface="Courier New"/>
            </a:endParaRPr>
          </a:p>
        </p:txBody>
      </p:sp>
      <p:sp>
        <p:nvSpPr>
          <p:cNvPr id="9" name="TextBox 8"/>
          <p:cNvSpPr txBox="1"/>
          <p:nvPr/>
        </p:nvSpPr>
        <p:spPr>
          <a:xfrm>
            <a:off x="6702041" y="111527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0" name="矩形 9"/>
          <p:cNvSpPr/>
          <p:nvPr/>
        </p:nvSpPr>
        <p:spPr>
          <a:xfrm>
            <a:off x="513667" y="4380722"/>
            <a:ext cx="11223676" cy="68760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概括陈登云的性格作风。</a:t>
            </a:r>
            <a:endParaRPr lang="zh-CN" altLang="zh-CN" sz="1050" kern="100" dirty="0">
              <a:effectLst/>
              <a:latin typeface="宋体"/>
              <a:cs typeface="Courier New"/>
            </a:endParaRPr>
          </a:p>
        </p:txBody>
      </p:sp>
      <p:sp>
        <p:nvSpPr>
          <p:cNvPr id="11" name="矩形 10"/>
          <p:cNvSpPr/>
          <p:nvPr/>
        </p:nvSpPr>
        <p:spPr>
          <a:xfrm>
            <a:off x="528824" y="5179088"/>
            <a:ext cx="11273868" cy="698978"/>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12" name="矩形 11"/>
          <p:cNvSpPr/>
          <p:nvPr/>
        </p:nvSpPr>
        <p:spPr>
          <a:xfrm>
            <a:off x="513667" y="5140330"/>
            <a:ext cx="11112550"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性格耿直，敢于直言，不畏权贵，体察民情，关心百姓。</a:t>
            </a:r>
            <a:endParaRPr lang="zh-CN" altLang="zh-CN" sz="1050" kern="100" dirty="0">
              <a:effectLst/>
              <a:latin typeface="宋体"/>
              <a:cs typeface="Courier New"/>
            </a:endParaRPr>
          </a:p>
        </p:txBody>
      </p:sp>
      <p:sp>
        <p:nvSpPr>
          <p:cNvPr id="13" name="TextBox 12"/>
          <p:cNvSpPr txBox="1"/>
          <p:nvPr/>
        </p:nvSpPr>
        <p:spPr>
          <a:xfrm>
            <a:off x="4943078" y="457626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38025511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seq concurrent="1" nextAc="seek">
              <p:cTn id="19" restart="whenNotActive" fill="hold" evtFilter="cancelBubble" nodeType="interactiveSeq">
                <p:stCondLst>
                  <p:cond evt="onClick" delay="0">
                    <p:tgtEl>
                      <p:spTgt spid="13"/>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1"/>
                                        </p:tgtEl>
                                      </p:cBhvr>
                                    </p:animEffect>
                                    <p:set>
                                      <p:cBhvr>
                                        <p:cTn id="32" dur="1" fill="hold">
                                          <p:stCondLst>
                                            <p:cond delay="499"/>
                                          </p:stCondLst>
                                        </p:cTn>
                                        <p:tgtEl>
                                          <p:spTgt spid="11"/>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7" grpId="0" animBg="1"/>
      <p:bldP spid="7" grpId="1" animBg="1"/>
      <p:bldP spid="8" grpId="0"/>
      <p:bldP spid="8" grpId="1"/>
      <p:bldP spid="11" grpId="0" animBg="1"/>
      <p:bldP spid="11" grpId="1" animBg="1"/>
      <p:bldP spid="12" grpId="0"/>
      <p:bldP spid="12" grpId="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256354" y="4177217"/>
            <a:ext cx="11422788"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256354" y="208288"/>
            <a:ext cx="11796197"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第二时段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：真题训练</a:t>
            </a:r>
            <a:endParaRPr lang="zh-CN" altLang="zh-CN" sz="1050" b="1"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下列对文中画波浪线部分的断句，正确的一项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承宪怀祸藏奸</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窥觊储贰且广结术士之流</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曩陛下重惩科场</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冒籍承宪</a:t>
            </a:r>
            <a:r>
              <a:rPr lang="zh-CN" altLang="zh-CN" sz="2800" kern="100" dirty="0" smtClean="0">
                <a:latin typeface="IPAPANNEW"/>
                <a:ea typeface="华文细黑"/>
                <a:cs typeface="Times New Roman"/>
              </a:rPr>
              <a:t>妻</a:t>
            </a:r>
            <a:endParaRPr lang="en-US" altLang="zh-CN" sz="2800" kern="100" dirty="0" smtClean="0">
              <a:latin typeface="IPAPANNEW"/>
              <a:ea typeface="华文细黑"/>
              <a:cs typeface="Times New Roman"/>
            </a:endParaRPr>
          </a:p>
          <a:p>
            <a:pPr algn="just">
              <a:lnSpc>
                <a:spcPct val="150000"/>
              </a:lnSpc>
              <a:spcAft>
                <a:spcPts val="0"/>
              </a:spcAft>
            </a:pPr>
            <a:r>
              <a:rPr lang="en-US" altLang="zh-CN" sz="2800" kern="100" dirty="0">
                <a:latin typeface="IPAPANNEW"/>
                <a:ea typeface="华文细黑"/>
                <a:cs typeface="Times New Roman"/>
              </a:rPr>
              <a:t> </a:t>
            </a:r>
            <a:r>
              <a:rPr lang="en-US" altLang="zh-CN" sz="2800" kern="100" dirty="0" smtClean="0">
                <a:latin typeface="IPAPANNEW"/>
                <a:ea typeface="华文细黑"/>
                <a:cs typeface="Times New Roman"/>
              </a:rPr>
              <a:t>   </a:t>
            </a:r>
            <a:r>
              <a:rPr lang="zh-CN" altLang="zh-CN" sz="2800" kern="100" dirty="0" smtClean="0">
                <a:latin typeface="IPAPANNEW"/>
                <a:ea typeface="华文细黑"/>
                <a:cs typeface="Times New Roman"/>
              </a:rPr>
              <a:t>每</a:t>
            </a:r>
            <a:r>
              <a:rPr lang="zh-CN" altLang="zh-CN" sz="2800" kern="100" dirty="0">
                <a:latin typeface="IPAPANNEW"/>
                <a:ea typeface="华文细黑"/>
                <a:cs typeface="Times New Roman"/>
              </a:rPr>
              <a:t>扬言事由己发</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用以恐喝勋贵</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簧鼓朝绅</a:t>
            </a:r>
            <a:r>
              <a:rPr lang="en-US" altLang="zh-CN" sz="2800" kern="100" dirty="0">
                <a:latin typeface="IPAPANNEW"/>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承宪怀祸藏奸</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窥觊储贰</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且广结术士之流</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曩陛下重惩科场冒籍</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承宪</a:t>
            </a:r>
            <a:r>
              <a:rPr lang="zh-CN" altLang="zh-CN" sz="2800" kern="100" dirty="0" smtClean="0">
                <a:latin typeface="Times New Roman"/>
                <a:ea typeface="华文细黑"/>
                <a:cs typeface="Times New Roman"/>
              </a:rPr>
              <a:t>妻</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每</a:t>
            </a:r>
            <a:r>
              <a:rPr lang="zh-CN" altLang="zh-CN" sz="2800" kern="100" dirty="0">
                <a:latin typeface="Times New Roman"/>
                <a:ea typeface="华文细黑"/>
                <a:cs typeface="Times New Roman"/>
              </a:rPr>
              <a:t>扬言</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事由己发用以恐喝勋贵</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簧鼓朝绅</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承宪怀祸藏奸</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窥觊储贰</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且广结术士之流</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曩陛下重惩科场冒籍</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承宪</a:t>
            </a:r>
            <a:r>
              <a:rPr lang="zh-CN" altLang="zh-CN" sz="2800" kern="100" dirty="0" smtClean="0">
                <a:latin typeface="Times New Roman"/>
                <a:ea typeface="华文细黑"/>
                <a:cs typeface="Times New Roman"/>
              </a:rPr>
              <a:t>妻</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每</a:t>
            </a:r>
            <a:r>
              <a:rPr lang="zh-CN" altLang="zh-CN" sz="2800" kern="100" dirty="0">
                <a:latin typeface="Times New Roman"/>
                <a:ea typeface="华文细黑"/>
                <a:cs typeface="Times New Roman"/>
              </a:rPr>
              <a:t>扬言事由己发</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用以恐喝勋贵</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簧鼓朝绅</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承宪怀祸藏奸</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窥觊储贰且广结术士之流</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曩陛下重惩科场</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冒籍承宪</a:t>
            </a:r>
            <a:r>
              <a:rPr lang="zh-CN" altLang="zh-CN" sz="2800" kern="100" dirty="0" smtClean="0">
                <a:latin typeface="IPAPANNEW"/>
                <a:ea typeface="华文细黑"/>
                <a:cs typeface="Times New Roman"/>
              </a:rPr>
              <a:t>妻</a:t>
            </a:r>
            <a:endParaRPr lang="en-US" altLang="zh-CN" sz="2800" kern="100" dirty="0" smtClean="0">
              <a:latin typeface="IPAPANNEW"/>
              <a:ea typeface="华文细黑"/>
              <a:cs typeface="Times New Roman"/>
            </a:endParaRPr>
          </a:p>
          <a:p>
            <a:pPr algn="just">
              <a:lnSpc>
                <a:spcPct val="150000"/>
              </a:lnSpc>
              <a:spcAft>
                <a:spcPts val="0"/>
              </a:spcAft>
            </a:pPr>
            <a:r>
              <a:rPr lang="en-US" altLang="zh-CN" sz="2800" kern="100" dirty="0">
                <a:latin typeface="IPAPANNEW"/>
                <a:ea typeface="华文细黑"/>
                <a:cs typeface="Times New Roman"/>
              </a:rPr>
              <a:t> </a:t>
            </a:r>
            <a:r>
              <a:rPr lang="en-US" altLang="zh-CN" sz="2800" kern="100" dirty="0" smtClean="0">
                <a:latin typeface="IPAPANNEW"/>
                <a:ea typeface="华文细黑"/>
                <a:cs typeface="Times New Roman"/>
              </a:rPr>
              <a:t>   </a:t>
            </a:r>
            <a:r>
              <a:rPr lang="zh-CN" altLang="zh-CN" sz="2800" kern="100" dirty="0" smtClean="0">
                <a:latin typeface="IPAPANNEW"/>
                <a:ea typeface="华文细黑"/>
                <a:cs typeface="Times New Roman"/>
              </a:rPr>
              <a:t>每扬言</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事由己发用以恐喝勋贵</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簧鼓朝绅</a:t>
            </a:r>
            <a:r>
              <a:rPr lang="en-US" altLang="zh-CN" sz="2800" kern="100" dirty="0" smtClean="0">
                <a:latin typeface="IPAPANNEW"/>
                <a:ea typeface="华文细黑"/>
                <a:cs typeface="Times New Roman"/>
              </a:rPr>
              <a:t>/</a:t>
            </a:r>
            <a:endParaRPr lang="zh-CN" altLang="zh-CN" sz="1050" kern="100" dirty="0">
              <a:latin typeface="宋体"/>
              <a:cs typeface="Courier New"/>
            </a:endParaRPr>
          </a:p>
        </p:txBody>
      </p:sp>
      <p:sp>
        <p:nvSpPr>
          <p:cNvPr id="11" name="TextBox 10"/>
          <p:cNvSpPr txBox="1"/>
          <p:nvPr/>
        </p:nvSpPr>
        <p:spPr>
          <a:xfrm>
            <a:off x="8255446" y="1034073"/>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33140715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335474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_____________________________________________________________________________________________________________________________________________________________________________________________________________________________________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关键</a:t>
            </a:r>
            <a:r>
              <a:rPr lang="zh-CN" altLang="zh-CN" sz="2800" kern="100" dirty="0">
                <a:solidFill>
                  <a:srgbClr val="C00000"/>
                </a:solidFill>
                <a:latin typeface="Times New Roman"/>
                <a:ea typeface="华文细黑"/>
                <a:cs typeface="Times New Roman"/>
              </a:rPr>
              <a:t>在弄懂句意。所断之句由三个句子构成，一是</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承宪怀祸藏奸窥觊储贰且广结术士之流</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，陈述了郑承宪的罪恶；二是</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曩陛下重惩科场冒籍</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，陈述了陛下的做法，为下句做铺垫；三是</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承宪妻每扬言事由己发用以恐喝勋贵簧鼓朝绅</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，陈述了郑承宪妻子的罪过。明白了这些，选对就很容易了。</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7517604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73298" y="5013970"/>
            <a:ext cx="11422788"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406574" y="380629"/>
            <a:ext cx="11449272" cy="594006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下列对文中</a:t>
            </a:r>
            <a:r>
              <a:rPr lang="zh-CN" altLang="zh-CN" sz="2800" kern="100" dirty="0" smtClean="0">
                <a:latin typeface="Times New Roman"/>
                <a:ea typeface="华文细黑"/>
                <a:cs typeface="Times New Roman"/>
              </a:rPr>
              <a:t>加</a:t>
            </a:r>
            <a:r>
              <a:rPr lang="zh-CN" altLang="en-US" sz="2800" kern="100" dirty="0" smtClean="0">
                <a:latin typeface="Times New Roman"/>
                <a:ea typeface="华文细黑"/>
                <a:cs typeface="Times New Roman"/>
              </a:rPr>
              <a:t>颜色</a:t>
            </a:r>
            <a:r>
              <a:rPr lang="zh-CN" altLang="zh-CN" sz="2800" kern="100" dirty="0" smtClean="0">
                <a:latin typeface="Times New Roman"/>
                <a:ea typeface="华文细黑"/>
                <a:cs typeface="Times New Roman"/>
              </a:rPr>
              <a:t>词语</a:t>
            </a:r>
            <a:r>
              <a:rPr lang="zh-CN" altLang="zh-CN" sz="2800" kern="100" dirty="0">
                <a:latin typeface="Times New Roman"/>
                <a:ea typeface="华文细黑"/>
                <a:cs typeface="Times New Roman"/>
              </a:rPr>
              <a:t>的相关内容的解说，不正确的一项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中宫是皇后所居之宫，后来又可以借指皇后，这与东宫又可借指</a:t>
            </a:r>
            <a:r>
              <a:rPr lang="zh-CN" altLang="zh-CN" sz="2800" kern="100" dirty="0" smtClean="0">
                <a:latin typeface="Times New Roman"/>
                <a:ea typeface="华文细黑"/>
                <a:cs typeface="Times New Roman"/>
              </a:rPr>
              <a:t>太子</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是</a:t>
            </a:r>
            <a:r>
              <a:rPr lang="zh-CN" altLang="zh-CN" sz="2800" kern="100" dirty="0">
                <a:latin typeface="Times New Roman"/>
                <a:ea typeface="华文细黑"/>
                <a:cs typeface="Times New Roman"/>
              </a:rPr>
              <a:t>同样道理。</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陛下指宫殿中立有护卫的台阶下，因群臣不可直呼帝王，于是借用</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对</a:t>
            </a:r>
            <a:r>
              <a:rPr lang="zh-CN" altLang="zh-CN" sz="2800" kern="100" dirty="0">
                <a:latin typeface="Times New Roman"/>
                <a:ea typeface="华文细黑"/>
                <a:cs typeface="Times New Roman"/>
              </a:rPr>
              <a:t>帝王的尊称。</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吏部是古代六部之一，掌管文官任免、考核、升降、调动等，长官</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吏部</a:t>
            </a:r>
            <a:r>
              <a:rPr lang="zh-CN" altLang="zh-CN" sz="2800" kern="100" dirty="0">
                <a:latin typeface="Times New Roman"/>
                <a:ea typeface="华文细黑"/>
                <a:cs typeface="Times New Roman"/>
              </a:rPr>
              <a:t>尚书。</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移疾指官员上书称病，实际是官员受到权臣诋毁，不得不请求退职</a:t>
            </a:r>
            <a:r>
              <a:rPr lang="zh-CN" altLang="zh-CN" sz="2800" kern="100" dirty="0" smtClean="0">
                <a:latin typeface="Times New Roman"/>
                <a:ea typeface="华文细黑"/>
                <a:cs typeface="Times New Roman"/>
              </a:rPr>
              <a:t>的</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委婉</a:t>
            </a:r>
            <a:r>
              <a:rPr lang="zh-CN" altLang="zh-CN" sz="2800" kern="100" dirty="0">
                <a:latin typeface="Times New Roman"/>
                <a:ea typeface="华文细黑"/>
                <a:cs typeface="Times New Roman"/>
              </a:rPr>
              <a:t>说法</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11" name="TextBox 10"/>
          <p:cNvSpPr txBox="1"/>
          <p:nvPr/>
        </p:nvSpPr>
        <p:spPr>
          <a:xfrm>
            <a:off x="10228657" y="59097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3430784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1415748"/>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1415748"/>
          </a:xfrm>
          <a:prstGeom prst="rect">
            <a:avLst/>
          </a:prstGeom>
        </p:spPr>
        <p:txBody>
          <a:bodyPr wrap="square" lIns="121898" tIns="60948" rIns="121898" bIns="60948">
            <a:spAutoFit/>
          </a:bodyPr>
          <a:lstStyle/>
          <a:p>
            <a:pPr algn="just">
              <a:lnSpc>
                <a:spcPct val="150000"/>
              </a:lnSpc>
              <a:spcAft>
                <a:spcPts val="0"/>
              </a:spcAft>
            </a:pPr>
            <a:r>
              <a:rPr lang="en-US" altLang="zh-CN" sz="2800" kern="10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在</a:t>
            </a:r>
            <a:r>
              <a:rPr lang="zh-CN" altLang="zh-CN" sz="2800" kern="100" dirty="0">
                <a:solidFill>
                  <a:srgbClr val="C00000"/>
                </a:solidFill>
                <a:latin typeface="Times New Roman"/>
                <a:ea typeface="华文细黑"/>
                <a:cs typeface="Times New Roman"/>
              </a:rPr>
              <a:t>表述</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移疾</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时，将个别现象扩大为全部的内容。大多数时候，</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移疾</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是用上书称病的方式请求退职。</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17950864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73298" y="5257337"/>
            <a:ext cx="11422788"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189434"/>
            <a:ext cx="11449272" cy="6355562"/>
          </a:xfrm>
          <a:prstGeom prst="rect">
            <a:avLst/>
          </a:prstGeom>
        </p:spPr>
        <p:txBody>
          <a:bodyPr wrap="square" lIns="121898" tIns="60948" rIns="121898" bIns="60948">
            <a:spAutoFit/>
          </a:bodyPr>
          <a:lstStyle/>
          <a:p>
            <a:pPr algn="just">
              <a:lnSpc>
                <a:spcPct val="150000"/>
              </a:lnSpc>
              <a:spcAft>
                <a:spcPts val="0"/>
              </a:spcAft>
            </a:pPr>
            <a:r>
              <a:rPr lang="en-US" altLang="zh-CN" sz="2700" kern="100" dirty="0">
                <a:latin typeface="Times New Roman"/>
                <a:ea typeface="华文细黑"/>
                <a:cs typeface="Courier New"/>
              </a:rPr>
              <a:t>3.</a:t>
            </a:r>
            <a:r>
              <a:rPr lang="zh-CN" altLang="zh-CN" sz="2700" kern="100" dirty="0">
                <a:latin typeface="Times New Roman"/>
                <a:ea typeface="华文细黑"/>
                <a:cs typeface="Times New Roman"/>
              </a:rPr>
              <a:t>下列对原文有关内容的概括和分析，不正确的一项</a:t>
            </a:r>
            <a:r>
              <a:rPr lang="zh-CN" altLang="zh-CN" sz="2700" kern="100" dirty="0" smtClean="0">
                <a:latin typeface="Times New Roman"/>
                <a:ea typeface="华文细黑"/>
                <a:cs typeface="Times New Roman"/>
              </a:rPr>
              <a:t>是</a:t>
            </a:r>
            <a:endParaRPr lang="zh-CN" altLang="zh-CN" sz="2700" kern="100" dirty="0">
              <a:latin typeface="宋体"/>
              <a:cs typeface="Courier New"/>
            </a:endParaRPr>
          </a:p>
          <a:p>
            <a:pPr algn="just">
              <a:lnSpc>
                <a:spcPct val="150000"/>
              </a:lnSpc>
              <a:spcAft>
                <a:spcPts val="0"/>
              </a:spcAft>
            </a:pPr>
            <a:r>
              <a:rPr lang="en-US" altLang="zh-CN" sz="2700" kern="100" dirty="0">
                <a:latin typeface="Times New Roman"/>
                <a:ea typeface="华文细黑"/>
                <a:cs typeface="Courier New"/>
              </a:rPr>
              <a:t>A.</a:t>
            </a:r>
            <a:r>
              <a:rPr lang="zh-CN" altLang="zh-CN" sz="2700" kern="100" spc="-100" dirty="0">
                <a:latin typeface="Times New Roman"/>
                <a:ea typeface="华文细黑"/>
                <a:cs typeface="Times New Roman"/>
              </a:rPr>
              <a:t>陈登云不畏权贵，弹劾贵妃之父。他出于对朝廷的忠心，即便对郑承宪</a:t>
            </a:r>
            <a:r>
              <a:rPr lang="zh-CN" altLang="zh-CN" sz="2700" kern="100" spc="-100" dirty="0" smtClean="0">
                <a:latin typeface="Times New Roman"/>
                <a:ea typeface="华文细黑"/>
                <a:cs typeface="Times New Roman"/>
              </a:rPr>
              <a:t>这</a:t>
            </a:r>
            <a:endParaRPr lang="en-US" altLang="zh-CN" sz="2700" kern="100" spc="-100" dirty="0" smtClean="0">
              <a:latin typeface="Times New Roman"/>
              <a:ea typeface="华文细黑"/>
              <a:cs typeface="Times New Roman"/>
            </a:endParaRPr>
          </a:p>
          <a:p>
            <a:pPr algn="just">
              <a:lnSpc>
                <a:spcPct val="15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样</a:t>
            </a:r>
            <a:r>
              <a:rPr lang="zh-CN" altLang="zh-CN" sz="2700" kern="100" spc="-100" dirty="0">
                <a:latin typeface="Times New Roman"/>
                <a:ea typeface="华文细黑"/>
                <a:cs typeface="Times New Roman"/>
              </a:rPr>
              <a:t>的国戚，也大胆揭发对方为非作歹，包藏祸心，幸而皇上并未因此发怒。</a:t>
            </a:r>
            <a:endParaRPr lang="zh-CN" altLang="zh-CN" sz="2700" kern="100" spc="-100" dirty="0">
              <a:latin typeface="宋体"/>
              <a:cs typeface="Courier New"/>
            </a:endParaRPr>
          </a:p>
          <a:p>
            <a:pPr algn="just">
              <a:lnSpc>
                <a:spcPct val="150000"/>
              </a:lnSpc>
              <a:spcAft>
                <a:spcPts val="0"/>
              </a:spcAft>
            </a:pPr>
            <a:r>
              <a:rPr lang="en-US" altLang="zh-CN" sz="2700" kern="100" dirty="0">
                <a:latin typeface="Times New Roman"/>
                <a:ea typeface="华文细黑"/>
                <a:cs typeface="Courier New"/>
              </a:rPr>
              <a:t>B.</a:t>
            </a:r>
            <a:r>
              <a:rPr lang="zh-CN" altLang="zh-CN" sz="2700" kern="100" spc="-100" dirty="0">
                <a:latin typeface="Times New Roman"/>
                <a:ea typeface="华文细黑"/>
                <a:cs typeface="Times New Roman"/>
              </a:rPr>
              <a:t>陈登云敢于直言，检举多名重臣。他在朝既久，发现诸多问题，于是奏</a:t>
            </a:r>
            <a:r>
              <a:rPr lang="zh-CN" altLang="zh-CN" sz="2700" kern="100" spc="-100" dirty="0" smtClean="0">
                <a:latin typeface="Times New Roman"/>
                <a:ea typeface="华文细黑"/>
                <a:cs typeface="Times New Roman"/>
              </a:rPr>
              <a:t>告</a:t>
            </a:r>
            <a:endParaRPr lang="en-US" altLang="zh-CN" sz="2700" kern="100" spc="-100" dirty="0" smtClean="0">
              <a:latin typeface="Times New Roman"/>
              <a:ea typeface="华文细黑"/>
              <a:cs typeface="Times New Roman"/>
            </a:endParaRPr>
          </a:p>
          <a:p>
            <a:pPr algn="just">
              <a:lnSpc>
                <a:spcPct val="15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一干</a:t>
            </a:r>
            <a:r>
              <a:rPr lang="zh-CN" altLang="zh-CN" sz="2700" kern="100" spc="-100" dirty="0">
                <a:latin typeface="Times New Roman"/>
                <a:ea typeface="华文细黑"/>
                <a:cs typeface="Times New Roman"/>
              </a:rPr>
              <a:t>大臣，其中有些人因此遭到贬职或罢免，以至朝廷大官们都很畏惧他。</a:t>
            </a:r>
            <a:endParaRPr lang="zh-CN" altLang="zh-CN" sz="2700" kern="100" spc="-100" dirty="0">
              <a:latin typeface="宋体"/>
              <a:cs typeface="Courier New"/>
            </a:endParaRPr>
          </a:p>
          <a:p>
            <a:pPr algn="just">
              <a:lnSpc>
                <a:spcPct val="150000"/>
              </a:lnSpc>
              <a:spcAft>
                <a:spcPts val="0"/>
              </a:spcAft>
            </a:pPr>
            <a:r>
              <a:rPr lang="en-US" altLang="zh-CN" sz="2700" kern="100" dirty="0">
                <a:latin typeface="Times New Roman"/>
                <a:ea typeface="华文细黑"/>
                <a:cs typeface="Courier New"/>
              </a:rPr>
              <a:t>C.</a:t>
            </a:r>
            <a:r>
              <a:rPr lang="zh-CN" altLang="zh-CN" sz="2700" kern="100" dirty="0">
                <a:latin typeface="Times New Roman"/>
                <a:ea typeface="华文细黑"/>
                <a:cs typeface="Times New Roman"/>
              </a:rPr>
              <a:t>陈登云上疏指出，选才慎于始进。他认为二十年来，刚直者很少被</a:t>
            </a:r>
            <a:r>
              <a:rPr lang="zh-CN" altLang="zh-CN" sz="2700" kern="100" dirty="0" smtClean="0">
                <a:latin typeface="Times New Roman"/>
                <a:ea typeface="华文细黑"/>
                <a:cs typeface="Times New Roman"/>
              </a:rPr>
              <a:t>提拔</a:t>
            </a:r>
            <a:endParaRPr lang="en-US" altLang="zh-CN" sz="2700" kern="100" dirty="0" smtClean="0">
              <a:latin typeface="Times New Roman"/>
              <a:ea typeface="华文细黑"/>
              <a:cs typeface="Times New Roman"/>
            </a:endParaRPr>
          </a:p>
          <a:p>
            <a:pPr algn="just">
              <a:lnSpc>
                <a:spcPct val="150000"/>
              </a:lnSpc>
              <a:spcAft>
                <a:spcPts val="0"/>
              </a:spcAft>
            </a:pPr>
            <a:r>
              <a:rPr lang="en-US" altLang="zh-CN" sz="2700" kern="100" dirty="0">
                <a:latin typeface="Times New Roman"/>
                <a:ea typeface="华文细黑"/>
                <a:cs typeface="Times New Roman"/>
              </a:rPr>
              <a:t> </a:t>
            </a:r>
            <a:r>
              <a:rPr lang="en-US" altLang="zh-CN" sz="2700" kern="100" dirty="0" smtClean="0">
                <a:latin typeface="Times New Roman"/>
                <a:ea typeface="华文细黑"/>
                <a:cs typeface="Times New Roman"/>
              </a:rPr>
              <a:t>   </a:t>
            </a:r>
            <a:r>
              <a:rPr lang="zh-CN" altLang="zh-CN" sz="2700" kern="100" spc="100" dirty="0" smtClean="0">
                <a:latin typeface="Times New Roman"/>
                <a:ea typeface="华文细黑"/>
                <a:cs typeface="Times New Roman"/>
              </a:rPr>
              <a:t>进京</a:t>
            </a:r>
            <a:r>
              <a:rPr lang="zh-CN" altLang="zh-CN" sz="2700" kern="100" spc="100" dirty="0">
                <a:latin typeface="Times New Roman"/>
                <a:ea typeface="华文细黑"/>
                <a:cs typeface="Times New Roman"/>
              </a:rPr>
              <a:t>，在朝者却背公结党，谄媚权贵，与其误用后罢免，不如进用</a:t>
            </a:r>
            <a:r>
              <a:rPr lang="zh-CN" altLang="zh-CN" sz="2700" kern="100" spc="100" dirty="0" smtClean="0">
                <a:latin typeface="Times New Roman"/>
                <a:ea typeface="华文细黑"/>
                <a:cs typeface="Times New Roman"/>
              </a:rPr>
              <a:t>时</a:t>
            </a:r>
            <a:endParaRPr lang="en-US" altLang="zh-CN" sz="2700" kern="100" spc="100" dirty="0" smtClean="0">
              <a:latin typeface="Times New Roman"/>
              <a:ea typeface="华文细黑"/>
              <a:cs typeface="Times New Roman"/>
            </a:endParaRPr>
          </a:p>
          <a:p>
            <a:pPr algn="just">
              <a:lnSpc>
                <a:spcPct val="15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慎重</a:t>
            </a:r>
            <a:r>
              <a:rPr lang="zh-CN" altLang="zh-CN" sz="2700" kern="100" spc="100" dirty="0">
                <a:latin typeface="Times New Roman"/>
                <a:ea typeface="华文细黑"/>
                <a:cs typeface="Times New Roman"/>
              </a:rPr>
              <a:t>。</a:t>
            </a:r>
            <a:endParaRPr lang="zh-CN" altLang="zh-CN" sz="2700" kern="100" spc="100" dirty="0">
              <a:latin typeface="宋体"/>
              <a:cs typeface="Courier New"/>
            </a:endParaRPr>
          </a:p>
          <a:p>
            <a:pPr algn="just">
              <a:lnSpc>
                <a:spcPct val="150000"/>
              </a:lnSpc>
              <a:spcAft>
                <a:spcPts val="0"/>
              </a:spcAft>
            </a:pPr>
            <a:r>
              <a:rPr lang="en-US" altLang="zh-CN" sz="2700" kern="100" dirty="0">
                <a:latin typeface="Times New Roman"/>
                <a:ea typeface="华文细黑"/>
                <a:cs typeface="Courier New"/>
              </a:rPr>
              <a:t>D.</a:t>
            </a:r>
            <a:r>
              <a:rPr lang="zh-CN" altLang="zh-CN" sz="2700" kern="100" spc="-100" dirty="0">
                <a:latin typeface="Times New Roman"/>
                <a:ea typeface="华文细黑"/>
                <a:cs typeface="Times New Roman"/>
              </a:rPr>
              <a:t>陈登云关心百姓，奏请救助灾区。在他巡视河南期间，当地年成歉收，</a:t>
            </a:r>
            <a:r>
              <a:rPr lang="zh-CN" altLang="zh-CN" sz="2700" kern="100" spc="-100" dirty="0" smtClean="0">
                <a:latin typeface="Times New Roman"/>
                <a:ea typeface="华文细黑"/>
                <a:cs typeface="Times New Roman"/>
              </a:rPr>
              <a:t>百</a:t>
            </a:r>
            <a:endParaRPr lang="en-US" altLang="zh-CN" sz="2700" kern="100" spc="-100" dirty="0" smtClean="0">
              <a:latin typeface="Times New Roman"/>
              <a:ea typeface="华文细黑"/>
              <a:cs typeface="Times New Roman"/>
            </a:endParaRPr>
          </a:p>
          <a:p>
            <a:pPr algn="just">
              <a:lnSpc>
                <a:spcPct val="15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姓</a:t>
            </a:r>
            <a:r>
              <a:rPr lang="zh-CN" altLang="zh-CN" sz="2700" kern="100" spc="-100" dirty="0">
                <a:latin typeface="Times New Roman"/>
                <a:ea typeface="华文细黑"/>
                <a:cs typeface="Times New Roman"/>
              </a:rPr>
              <a:t>相食，他向朝廷呈告灾情，皇上当即派遣寺丞锺化民筹措钱款赈济灾民。</a:t>
            </a:r>
            <a:endParaRPr lang="zh-CN" altLang="zh-CN" sz="2700" kern="100" spc="-100" dirty="0">
              <a:effectLst/>
              <a:latin typeface="宋体"/>
              <a:cs typeface="Courier New"/>
            </a:endParaRPr>
          </a:p>
        </p:txBody>
      </p:sp>
      <p:sp>
        <p:nvSpPr>
          <p:cNvPr id="11" name="TextBox 10"/>
          <p:cNvSpPr txBox="1"/>
          <p:nvPr/>
        </p:nvSpPr>
        <p:spPr>
          <a:xfrm>
            <a:off x="8712367" y="388515"/>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10511279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4647402"/>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a:t>
            </a:r>
            <a:endParaRPr lang="zh-CN" altLang="zh-CN" sz="1050" kern="100" dirty="0">
              <a:effectLst/>
              <a:latin typeface="宋体"/>
              <a:cs typeface="Courier New"/>
            </a:endParaRPr>
          </a:p>
        </p:txBody>
      </p:sp>
      <p:sp>
        <p:nvSpPr>
          <p:cNvPr id="8" name="矩形 7"/>
          <p:cNvSpPr/>
          <p:nvPr/>
        </p:nvSpPr>
        <p:spPr>
          <a:xfrm>
            <a:off x="406574" y="837506"/>
            <a:ext cx="11223676" cy="4647402"/>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错</a:t>
            </a:r>
            <a:r>
              <a:rPr lang="zh-CN" altLang="zh-CN" sz="2800" kern="100" dirty="0">
                <a:solidFill>
                  <a:srgbClr val="C00000"/>
                </a:solidFill>
                <a:latin typeface="Times New Roman"/>
                <a:ea typeface="华文细黑"/>
                <a:cs typeface="Times New Roman"/>
              </a:rPr>
              <a:t>在对关键词语理解有误。</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赍</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是</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持有、携带</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之意，不能理解为</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筹措</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。另外，</a:t>
            </a:r>
            <a:r>
              <a:rPr lang="en-US" altLang="zh-CN" sz="2800" kern="100" dirty="0">
                <a:solidFill>
                  <a:srgbClr val="C00000"/>
                </a:solidFill>
                <a:latin typeface="Times New Roman"/>
                <a:ea typeface="华文细黑"/>
                <a:cs typeface="Courier New"/>
              </a:rPr>
              <a:t>B</a:t>
            </a:r>
            <a:r>
              <a:rPr lang="zh-CN" altLang="zh-CN" sz="2800" kern="100" dirty="0">
                <a:solidFill>
                  <a:srgbClr val="C00000"/>
                </a:solidFill>
                <a:latin typeface="Times New Roman"/>
                <a:ea typeface="华文细黑"/>
                <a:cs typeface="Times New Roman"/>
              </a:rPr>
              <a:t>项用了推断进行干扰，原文写了陈登云检举多名重臣，并未写检举后的结果，选项表述</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其中有些人因此遭到贬职或罢免</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，这个结果可从后文</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朝右皆惮之</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推断出来。特别说明：</a:t>
            </a:r>
            <a:r>
              <a:rPr lang="en-US" altLang="zh-CN" sz="2800" kern="100" dirty="0">
                <a:solidFill>
                  <a:srgbClr val="C00000"/>
                </a:solidFill>
                <a:latin typeface="Times New Roman"/>
                <a:ea typeface="华文细黑"/>
                <a:cs typeface="Courier New"/>
              </a:rPr>
              <a:t>C</a:t>
            </a:r>
            <a:r>
              <a:rPr lang="zh-CN" altLang="zh-CN" sz="2800" kern="100" dirty="0">
                <a:solidFill>
                  <a:srgbClr val="C00000"/>
                </a:solidFill>
                <a:latin typeface="Times New Roman"/>
                <a:ea typeface="华文细黑"/>
                <a:cs typeface="Times New Roman"/>
              </a:rPr>
              <a:t>项也错，原文</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擢京卿</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不能理解为</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被提拔进京</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京卿</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是一种官职，这一点从原文</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以久次当擢京卿</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可以看出。陈登云这段话说的主要是</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言官</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谏官</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，非</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在朝者</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2922035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505360"/>
            <a:ext cx="11449272"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把文中画横线的句子翻译成现代汉语。</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其间岂无刚直之人，而弗胜龃龉，多不能安其身。</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____________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_____________________________________________________</a:t>
            </a:r>
          </a:p>
        </p:txBody>
      </p:sp>
      <p:sp>
        <p:nvSpPr>
          <p:cNvPr id="11" name="TextBox 10"/>
          <p:cNvSpPr txBox="1"/>
          <p:nvPr/>
        </p:nvSpPr>
        <p:spPr>
          <a:xfrm>
            <a:off x="8747581" y="1372488"/>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777774" y="1372488"/>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3266924"/>
            <a:ext cx="11615478" cy="850650"/>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3213770"/>
            <a:ext cx="1156376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胜</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，禁得住；</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龃龉</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，抵触，排挤；</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安</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，安身。</a:t>
            </a:r>
            <a:endParaRPr lang="zh-CN" altLang="zh-CN" sz="1050" kern="100" dirty="0">
              <a:effectLst/>
              <a:latin typeface="宋体"/>
              <a:cs typeface="Courier New"/>
            </a:endParaRPr>
          </a:p>
        </p:txBody>
      </p:sp>
      <p:sp>
        <p:nvSpPr>
          <p:cNvPr id="9" name="矩形 8"/>
          <p:cNvSpPr/>
          <p:nvPr/>
        </p:nvSpPr>
        <p:spPr>
          <a:xfrm>
            <a:off x="2062758" y="2330820"/>
            <a:ext cx="9903263" cy="769417"/>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solidFill>
                  <a:srgbClr val="C00000"/>
                </a:solidFill>
                <a:latin typeface="Times New Roman"/>
                <a:ea typeface="华文细黑"/>
                <a:cs typeface="Times New Roman"/>
              </a:rPr>
              <a:t>其中</a:t>
            </a:r>
            <a:r>
              <a:rPr lang="zh-CN" altLang="zh-CN" sz="2800" kern="100" dirty="0">
                <a:solidFill>
                  <a:srgbClr val="C00000"/>
                </a:solidFill>
                <a:latin typeface="Times New Roman"/>
                <a:ea typeface="华文细黑"/>
                <a:cs typeface="Times New Roman"/>
              </a:rPr>
              <a:t>难道没有刚正的人，但禁不住抵触排挤，大多无法安身。</a:t>
            </a:r>
            <a:endParaRPr lang="zh-CN" altLang="zh-CN" sz="1050" kern="100" dirty="0">
              <a:solidFill>
                <a:srgbClr val="C00000"/>
              </a:solidFill>
              <a:effectLst/>
              <a:latin typeface="宋体"/>
              <a:cs typeface="Courier New"/>
            </a:endParaRPr>
          </a:p>
        </p:txBody>
      </p:sp>
      <p:sp>
        <p:nvSpPr>
          <p:cNvPr id="10" name="矩形 9"/>
          <p:cNvSpPr/>
          <p:nvPr/>
        </p:nvSpPr>
        <p:spPr>
          <a:xfrm>
            <a:off x="2486213" y="1743130"/>
            <a:ext cx="2467025" cy="686830"/>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胜，龃龉，安</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9744951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9"/>
                                        </p:tgtEl>
                                      </p:cBhvr>
                                    </p:animEffect>
                                    <p:set>
                                      <p:cBhvr>
                                        <p:cTn id="34" dur="1" fill="hold">
                                          <p:stCondLst>
                                            <p:cond delay="499"/>
                                          </p:stCondLst>
                                        </p:cTn>
                                        <p:tgtEl>
                                          <p:spTgt spid="9"/>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10"/>
                                        </p:tgtEl>
                                      </p:cBhvr>
                                    </p:animEffect>
                                    <p:set>
                                      <p:cBhvr>
                                        <p:cTn id="37"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animBg="1"/>
      <p:bldP spid="7" grpId="1" animBg="1"/>
      <p:bldP spid="8" grpId="0"/>
      <p:bldP spid="8" grpId="1"/>
      <p:bldP spid="9" grpId="0"/>
      <p:bldP spid="9" grpId="1"/>
      <p:bldP spid="10" grpId="0"/>
      <p:bldP spid="10"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66014" y="693490"/>
            <a:ext cx="11112550" cy="327215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第一时段</a:t>
            </a:r>
            <a:r>
              <a:rPr lang="en-US" altLang="zh-CN" sz="2800" b="1" kern="100" dirty="0">
                <a:latin typeface="Times New Roman"/>
                <a:ea typeface="华文细黑"/>
                <a:cs typeface="Courier New"/>
              </a:rPr>
              <a:t>(8</a:t>
            </a:r>
            <a:r>
              <a:rPr lang="zh-CN" altLang="zh-CN" sz="2800" b="1" kern="100" dirty="0">
                <a:latin typeface="Times New Roman"/>
                <a:ea typeface="华文细黑"/>
                <a:cs typeface="Times New Roman"/>
              </a:rPr>
              <a:t>～</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：读懂文言</a:t>
            </a:r>
            <a:endParaRPr lang="zh-CN" altLang="zh-CN" sz="1050" b="1"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第一步：粗读</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浏览全文，读读文意概括题。</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第二步：细读。</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圈点勾画：圈点出显示传主任职时间、地点及所做事情的词语，标明显示传主性格作风的词语。</a:t>
            </a:r>
            <a:endParaRPr lang="zh-CN" altLang="zh-CN" sz="1050" kern="100" dirty="0">
              <a:effectLst/>
              <a:latin typeface="宋体"/>
              <a:cs typeface="Courier New"/>
            </a:endParaRPr>
          </a:p>
        </p:txBody>
      </p:sp>
      <p:sp>
        <p:nvSpPr>
          <p:cNvPr id="7" name="矩形 6"/>
          <p:cNvSpPr/>
          <p:nvPr/>
        </p:nvSpPr>
        <p:spPr>
          <a:xfrm>
            <a:off x="706532" y="4098317"/>
            <a:ext cx="11051729" cy="678421"/>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632170" y="3954301"/>
            <a:ext cx="11223676"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略。</a:t>
            </a:r>
            <a:endParaRPr lang="zh-CN" altLang="zh-CN" sz="1050" kern="100" dirty="0">
              <a:effectLst/>
              <a:latin typeface="宋体"/>
              <a:cs typeface="Courier New"/>
            </a:endParaRPr>
          </a:p>
        </p:txBody>
      </p:sp>
      <p:sp>
        <p:nvSpPr>
          <p:cNvPr id="9" name="TextBox 8"/>
          <p:cNvSpPr txBox="1"/>
          <p:nvPr/>
        </p:nvSpPr>
        <p:spPr>
          <a:xfrm>
            <a:off x="5393961" y="343139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15876905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7" grpId="0" animBg="1"/>
      <p:bldP spid="7" grpId="1" animBg="1"/>
      <p:bldP spid="8" grpId="0"/>
      <p:bldP spid="8" grpId="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649376"/>
            <a:ext cx="11449272"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副使崔应麟见民啖泽中雁矢，囊示登云，登云即进之于朝。</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a:t>
            </a:r>
            <a:endParaRPr lang="zh-CN" altLang="zh-CN" sz="1050" kern="100" dirty="0">
              <a:effectLst/>
              <a:latin typeface="宋体"/>
              <a:cs typeface="Courier New"/>
            </a:endParaRPr>
          </a:p>
        </p:txBody>
      </p:sp>
      <p:sp>
        <p:nvSpPr>
          <p:cNvPr id="11" name="TextBox 10"/>
          <p:cNvSpPr txBox="1"/>
          <p:nvPr/>
        </p:nvSpPr>
        <p:spPr>
          <a:xfrm>
            <a:off x="4849280" y="147083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5909953" y="147083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3358083"/>
            <a:ext cx="11615478" cy="143986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3304632"/>
            <a:ext cx="11563765"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啖</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，吃；</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矢</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，通</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屎</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，粪便；</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囊</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，名词用作动词，用口袋装。</a:t>
            </a:r>
            <a:endParaRPr lang="zh-CN" altLang="zh-CN" sz="1050" kern="100" dirty="0">
              <a:effectLst/>
              <a:latin typeface="宋体"/>
              <a:cs typeface="Courier New"/>
            </a:endParaRPr>
          </a:p>
        </p:txBody>
      </p:sp>
      <p:sp>
        <p:nvSpPr>
          <p:cNvPr id="9" name="矩形 8"/>
          <p:cNvSpPr/>
          <p:nvPr/>
        </p:nvSpPr>
        <p:spPr>
          <a:xfrm>
            <a:off x="438498" y="1870491"/>
            <a:ext cx="11335913"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副</a:t>
            </a:r>
            <a:r>
              <a:rPr lang="zh-CN" altLang="zh-CN" sz="2800" kern="100" dirty="0">
                <a:solidFill>
                  <a:srgbClr val="C00000"/>
                </a:solidFill>
                <a:latin typeface="Times New Roman"/>
                <a:ea typeface="华文细黑"/>
                <a:cs typeface="Times New Roman"/>
              </a:rPr>
              <a:t>使崔应麟见到百姓吃湖泽中的雁粪，便装入袋中给陈登云看，登云随即送至朝廷。</a:t>
            </a:r>
            <a:endParaRPr lang="zh-CN" altLang="zh-CN" sz="1050" kern="100" dirty="0">
              <a:solidFill>
                <a:srgbClr val="C00000"/>
              </a:solidFill>
              <a:effectLst/>
              <a:latin typeface="宋体"/>
              <a:cs typeface="Courier New"/>
            </a:endParaRPr>
          </a:p>
        </p:txBody>
      </p:sp>
      <p:sp>
        <p:nvSpPr>
          <p:cNvPr id="10" name="矩形 9"/>
          <p:cNvSpPr/>
          <p:nvPr/>
        </p:nvSpPr>
        <p:spPr>
          <a:xfrm>
            <a:off x="2494806" y="1228026"/>
            <a:ext cx="2242750" cy="686830"/>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啖，矢，囊</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25631989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9"/>
                                        </p:tgtEl>
                                      </p:cBhvr>
                                    </p:animEffect>
                                    <p:set>
                                      <p:cBhvr>
                                        <p:cTn id="34" dur="1" fill="hold">
                                          <p:stCondLst>
                                            <p:cond delay="499"/>
                                          </p:stCondLst>
                                        </p:cTn>
                                        <p:tgtEl>
                                          <p:spTgt spid="9"/>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10"/>
                                        </p:tgtEl>
                                      </p:cBhvr>
                                    </p:animEffect>
                                    <p:set>
                                      <p:cBhvr>
                                        <p:cTn id="37"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animBg="1"/>
      <p:bldP spid="7" grpId="1" animBg="1"/>
      <p:bldP spid="8" grpId="0"/>
      <p:bldP spid="8" grpId="1"/>
      <p:bldP spid="9" grpId="0"/>
      <p:bldP spid="9" grpId="1"/>
      <p:bldP spid="10" grpId="0"/>
      <p:bldP spid="10" grpId="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40879" y="3266528"/>
            <a:ext cx="8667932" cy="522000"/>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518652"/>
            <a:ext cx="11449272"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第三时段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5</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：补充训练</a:t>
            </a:r>
            <a:endParaRPr lang="zh-CN" altLang="zh-CN" sz="1050" b="1"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对下列句子中</a:t>
            </a:r>
            <a:r>
              <a:rPr lang="zh-CN" altLang="zh-CN" sz="2800" kern="100" dirty="0" smtClean="0">
                <a:latin typeface="Times New Roman"/>
                <a:ea typeface="华文细黑"/>
                <a:cs typeface="Times New Roman"/>
              </a:rPr>
              <a:t>加</a:t>
            </a:r>
            <a:r>
              <a:rPr lang="zh-CN" altLang="en-US" sz="2800" kern="100" dirty="0" smtClean="0">
                <a:latin typeface="Times New Roman"/>
                <a:ea typeface="华文细黑"/>
                <a:cs typeface="Times New Roman"/>
              </a:rPr>
              <a:t>颜色</a:t>
            </a:r>
            <a:r>
              <a:rPr lang="zh-CN" altLang="zh-CN" sz="2800" kern="100" dirty="0" smtClean="0">
                <a:latin typeface="Times New Roman"/>
                <a:ea typeface="华文细黑"/>
                <a:cs typeface="Times New Roman"/>
              </a:rPr>
              <a:t>的</a:t>
            </a:r>
            <a:r>
              <a:rPr lang="zh-CN" altLang="zh-CN" sz="2800" kern="100" dirty="0">
                <a:latin typeface="Times New Roman"/>
                <a:ea typeface="华文细黑"/>
                <a:cs typeface="Times New Roman"/>
              </a:rPr>
              <a:t>词的解释，不正确的一项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出</a:t>
            </a:r>
            <a:r>
              <a:rPr lang="zh-CN" altLang="zh-CN" sz="2800" kern="100" dirty="0">
                <a:solidFill>
                  <a:srgbClr val="0000FF"/>
                </a:solidFill>
                <a:latin typeface="Times New Roman"/>
                <a:ea typeface="华文细黑"/>
                <a:cs typeface="Times New Roman"/>
              </a:rPr>
              <a:t>按</a:t>
            </a:r>
            <a:r>
              <a:rPr lang="zh-CN" altLang="zh-CN" sz="2800" kern="100" dirty="0" smtClean="0">
                <a:latin typeface="Times New Roman"/>
                <a:ea typeface="华文细黑"/>
                <a:cs typeface="Times New Roman"/>
              </a:rPr>
              <a:t>辽东</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按</a:t>
            </a:r>
            <a:r>
              <a:rPr lang="zh-CN" altLang="zh-CN" sz="2800" kern="100" dirty="0">
                <a:latin typeface="Times New Roman"/>
                <a:ea typeface="华文细黑"/>
                <a:cs typeface="Times New Roman"/>
              </a:rPr>
              <a:t>：巡视</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由贵妃家阴</a:t>
            </a:r>
            <a:r>
              <a:rPr lang="zh-CN" altLang="zh-CN" sz="2800" kern="100" dirty="0">
                <a:solidFill>
                  <a:srgbClr val="0000FF"/>
                </a:solidFill>
                <a:latin typeface="Times New Roman"/>
                <a:ea typeface="华文细黑"/>
                <a:cs typeface="Times New Roman"/>
              </a:rPr>
              <a:t>沮</a:t>
            </a:r>
            <a:r>
              <a:rPr lang="zh-CN" altLang="zh-CN" sz="2800" kern="100" dirty="0" smtClean="0">
                <a:latin typeface="Times New Roman"/>
                <a:ea typeface="华文细黑"/>
                <a:cs typeface="Times New Roman"/>
              </a:rPr>
              <a:t>之</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沮</a:t>
            </a:r>
            <a:r>
              <a:rPr lang="zh-CN" altLang="zh-CN" sz="2800" kern="100" dirty="0">
                <a:latin typeface="Times New Roman"/>
                <a:ea typeface="华文细黑"/>
                <a:cs typeface="Times New Roman"/>
              </a:rPr>
              <a:t>：阻挠</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安望其</a:t>
            </a:r>
            <a:r>
              <a:rPr lang="zh-CN" altLang="zh-CN" sz="2800" kern="100" dirty="0">
                <a:solidFill>
                  <a:srgbClr val="0000FF"/>
                </a:solidFill>
                <a:latin typeface="Times New Roman"/>
                <a:ea typeface="华文细黑"/>
                <a:cs typeface="Times New Roman"/>
              </a:rPr>
              <a:t>抗颜</a:t>
            </a:r>
            <a:r>
              <a:rPr lang="zh-CN" altLang="zh-CN" sz="2800" kern="100" dirty="0">
                <a:latin typeface="Times New Roman"/>
                <a:ea typeface="华文细黑"/>
                <a:cs typeface="Times New Roman"/>
              </a:rPr>
              <a:t>直</a:t>
            </a:r>
            <a:r>
              <a:rPr lang="zh-CN" altLang="zh-CN" sz="2800" kern="100" dirty="0" smtClean="0">
                <a:latin typeface="Times New Roman"/>
                <a:ea typeface="华文细黑"/>
                <a:cs typeface="Times New Roman"/>
              </a:rPr>
              <a:t>绳</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抗</a:t>
            </a:r>
            <a:r>
              <a:rPr lang="zh-CN" altLang="zh-CN" sz="2800" kern="100" dirty="0">
                <a:latin typeface="Times New Roman"/>
                <a:ea typeface="华文细黑"/>
                <a:cs typeface="Times New Roman"/>
              </a:rPr>
              <a:t>颜：冒犯皇帝的颜面</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累</a:t>
            </a:r>
            <a:r>
              <a:rPr lang="zh-CN" altLang="zh-CN" sz="2800" kern="100" dirty="0">
                <a:solidFill>
                  <a:srgbClr val="0000FF"/>
                </a:solidFill>
                <a:latin typeface="Times New Roman"/>
                <a:ea typeface="华文细黑"/>
                <a:cs typeface="Times New Roman"/>
              </a:rPr>
              <a:t>寝</a:t>
            </a:r>
            <a:r>
              <a:rPr lang="zh-CN" altLang="zh-CN" sz="2800" kern="100" dirty="0" smtClean="0">
                <a:latin typeface="Times New Roman"/>
                <a:ea typeface="华文细黑"/>
                <a:cs typeface="Times New Roman"/>
              </a:rPr>
              <a:t>不下</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寝</a:t>
            </a:r>
            <a:r>
              <a:rPr lang="zh-CN" altLang="zh-CN" sz="2800" kern="100" dirty="0">
                <a:latin typeface="Times New Roman"/>
                <a:ea typeface="华文细黑"/>
                <a:cs typeface="Times New Roman"/>
              </a:rPr>
              <a:t>：搁置</a:t>
            </a:r>
            <a:endParaRPr lang="zh-CN" altLang="zh-CN" sz="1050" kern="100" dirty="0">
              <a:effectLst/>
              <a:latin typeface="宋体"/>
              <a:cs typeface="Courier New"/>
            </a:endParaRPr>
          </a:p>
        </p:txBody>
      </p:sp>
      <p:sp>
        <p:nvSpPr>
          <p:cNvPr id="11" name="TextBox 10"/>
          <p:cNvSpPr txBox="1"/>
          <p:nvPr/>
        </p:nvSpPr>
        <p:spPr>
          <a:xfrm>
            <a:off x="8748745" y="1359528"/>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828865" y="1359528"/>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4495713"/>
            <a:ext cx="11615478" cy="66227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4418708"/>
            <a:ext cx="1156376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抗颜：态度严正。</a:t>
            </a:r>
            <a:endParaRPr lang="zh-CN" altLang="zh-CN" sz="1050" kern="100" dirty="0">
              <a:effectLst/>
              <a:latin typeface="宋体"/>
              <a:cs typeface="Courier New"/>
            </a:endParaRPr>
          </a:p>
        </p:txBody>
      </p:sp>
    </p:spTree>
    <p:extLst>
      <p:ext uri="{BB962C8B-B14F-4D97-AF65-F5344CB8AC3E}">
        <p14:creationId xmlns:p14="http://schemas.microsoft.com/office/powerpoint/2010/main" val="14099058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seq concurrent="1" nextAc="seek">
              <p:cTn id="13" restart="whenNotActive" fill="hold" evtFilter="cancelBubble" nodeType="interactiveSeq">
                <p:stCondLst>
                  <p:cond evt="onClick" delay="0">
                    <p:tgtEl>
                      <p:spTgt spid="12"/>
                    </p:tgtEl>
                  </p:cond>
                </p:stCondLst>
                <p:endSync evt="end" delay="0">
                  <p:rtn val="all"/>
                </p:endSync>
                <p:childTnLst>
                  <p:par>
                    <p:cTn id="14" fill="hold">
                      <p:stCondLst>
                        <p:cond delay="0"/>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500"/>
                                        <p:tgtEl>
                                          <p:spTgt spid="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10" grpId="0" animBg="1"/>
      <p:bldP spid="10" grpId="1" animBg="1"/>
      <p:bldP spid="7" grpId="0" animBg="1"/>
      <p:bldP spid="7" grpId="1" animBg="1"/>
      <p:bldP spid="8" grpId="0"/>
      <p:bldP spid="8" grpId="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259704" y="4924018"/>
            <a:ext cx="6912985" cy="522000"/>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293926" y="261442"/>
            <a:ext cx="11449272" cy="5293733"/>
          </a:xfrm>
          <a:prstGeom prst="rect">
            <a:avLst/>
          </a:prstGeom>
        </p:spPr>
        <p:txBody>
          <a:bodyPr wrap="square" lIns="121898" tIns="60948" rIns="121898" bIns="60948">
            <a:spAutoFit/>
          </a:bodyPr>
          <a:lstStyle/>
          <a:p>
            <a:pPr algn="just">
              <a:lnSpc>
                <a:spcPct val="150000"/>
              </a:lnSpc>
              <a:spcAft>
                <a:spcPts val="0"/>
              </a:spcAft>
            </a:pPr>
            <a:r>
              <a:rPr lang="en-US" altLang="zh-CN" sz="2800" kern="100" spc="-100" dirty="0">
                <a:latin typeface="Times New Roman"/>
                <a:ea typeface="华文细黑"/>
                <a:cs typeface="Courier New"/>
              </a:rPr>
              <a:t>2.</a:t>
            </a:r>
            <a:r>
              <a:rPr lang="zh-CN" altLang="zh-CN" sz="2800" kern="100" spc="-100" dirty="0">
                <a:latin typeface="Times New Roman"/>
                <a:ea typeface="华文细黑"/>
                <a:cs typeface="Times New Roman"/>
              </a:rPr>
              <a:t>下列对文中</a:t>
            </a:r>
            <a:r>
              <a:rPr lang="zh-CN" altLang="zh-CN" sz="2800" kern="100" spc="-100" dirty="0" smtClean="0">
                <a:latin typeface="Times New Roman"/>
                <a:ea typeface="华文细黑"/>
                <a:cs typeface="Times New Roman"/>
              </a:rPr>
              <a:t>加</a:t>
            </a:r>
            <a:r>
              <a:rPr lang="zh-CN" altLang="en-US" sz="2800" kern="100" spc="-100" dirty="0" smtClean="0">
                <a:latin typeface="Times New Roman"/>
                <a:ea typeface="华文细黑"/>
                <a:cs typeface="Times New Roman"/>
              </a:rPr>
              <a:t>颜色</a:t>
            </a:r>
            <a:r>
              <a:rPr lang="zh-CN" altLang="zh-CN" sz="2800" kern="100" spc="-100" dirty="0" smtClean="0">
                <a:latin typeface="Times New Roman"/>
                <a:ea typeface="华文细黑"/>
                <a:cs typeface="Times New Roman"/>
              </a:rPr>
              <a:t>词语</a:t>
            </a:r>
            <a:r>
              <a:rPr lang="zh-CN" altLang="zh-CN" sz="2800" kern="100" spc="-100" dirty="0">
                <a:latin typeface="Times New Roman"/>
                <a:ea typeface="华文细黑"/>
                <a:cs typeface="Times New Roman"/>
              </a:rPr>
              <a:t>的相关内容的解说，不正确的一项</a:t>
            </a:r>
            <a:r>
              <a:rPr lang="zh-CN" altLang="zh-CN" sz="2800" kern="100" spc="-100" dirty="0" smtClean="0">
                <a:latin typeface="Times New Roman"/>
                <a:ea typeface="华文细黑"/>
                <a:cs typeface="Times New Roman"/>
              </a:rPr>
              <a:t>是</a:t>
            </a:r>
            <a:endParaRPr lang="zh-CN" altLang="zh-CN" sz="1050" kern="100" spc="-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建储义为确定储君，也即确定皇位的继承人，我国古代通常采用嫡</a:t>
            </a:r>
            <a:r>
              <a:rPr lang="zh-CN" altLang="zh-CN" sz="2800" kern="100" dirty="0" smtClean="0">
                <a:latin typeface="Times New Roman"/>
                <a:ea typeface="华文细黑"/>
                <a:cs typeface="Times New Roman"/>
              </a:rPr>
              <a:t>长</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子</a:t>
            </a:r>
            <a:r>
              <a:rPr lang="zh-CN" altLang="zh-CN" sz="2800" kern="100" dirty="0">
                <a:latin typeface="Times New Roman"/>
                <a:ea typeface="华文细黑"/>
                <a:cs typeface="Times New Roman"/>
              </a:rPr>
              <a:t>继承制。</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留中是封建社会皇帝对臣子的奏章采取的一种做法，即把臣子的</a:t>
            </a:r>
            <a:r>
              <a:rPr lang="zh-CN" altLang="zh-CN" sz="2800" kern="100" dirty="0" smtClean="0">
                <a:latin typeface="Times New Roman"/>
                <a:ea typeface="华文细黑"/>
                <a:cs typeface="Times New Roman"/>
              </a:rPr>
              <a:t>奏章</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留</a:t>
            </a:r>
            <a:r>
              <a:rPr lang="zh-CN" altLang="zh-CN" sz="2800" kern="100" dirty="0">
                <a:latin typeface="Times New Roman"/>
                <a:ea typeface="华文细黑"/>
                <a:cs typeface="Times New Roman"/>
              </a:rPr>
              <a:t>在宫禁中，不交议也不批复。</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spc="-100" dirty="0">
                <a:latin typeface="Times New Roman"/>
                <a:ea typeface="华文细黑"/>
                <a:cs typeface="Times New Roman"/>
              </a:rPr>
              <a:t>台谏，包括台官和谏言。台官，唐宋时指御史台的官员，明朝通称御</a:t>
            </a:r>
            <a:r>
              <a:rPr lang="zh-CN" altLang="zh-CN" sz="2800" kern="100" spc="-100" dirty="0" smtClean="0">
                <a:latin typeface="Times New Roman"/>
                <a:ea typeface="华文细黑"/>
                <a:cs typeface="Times New Roman"/>
              </a:rPr>
              <a:t>史</a:t>
            </a:r>
            <a:endParaRPr lang="en-US" altLang="zh-CN" sz="2800" kern="100" spc="-100" dirty="0" smtClean="0">
              <a:latin typeface="Times New Roman"/>
              <a:ea typeface="华文细黑"/>
              <a:cs typeface="Times New Roman"/>
            </a:endParaRPr>
          </a:p>
          <a:p>
            <a:pPr algn="just">
              <a:lnSpc>
                <a:spcPct val="150000"/>
              </a:lnSpc>
              <a:spcAft>
                <a:spcPts val="0"/>
              </a:spcAft>
            </a:pPr>
            <a:r>
              <a:rPr lang="en-US" altLang="zh-CN" sz="2800" kern="100" spc="-100" dirty="0">
                <a:latin typeface="Times New Roman"/>
                <a:ea typeface="华文细黑"/>
                <a:cs typeface="Times New Roman"/>
              </a:rPr>
              <a:t> </a:t>
            </a:r>
            <a:r>
              <a:rPr lang="en-US" altLang="zh-CN" sz="2800" kern="100" spc="-100" dirty="0" smtClean="0">
                <a:latin typeface="Times New Roman"/>
                <a:ea typeface="华文细黑"/>
                <a:cs typeface="Times New Roman"/>
              </a:rPr>
              <a:t>   </a:t>
            </a:r>
            <a:r>
              <a:rPr lang="zh-CN" altLang="zh-CN" sz="2800" kern="100" spc="-100" dirty="0" smtClean="0">
                <a:latin typeface="Times New Roman"/>
                <a:ea typeface="华文细黑"/>
                <a:cs typeface="Times New Roman"/>
              </a:rPr>
              <a:t>为</a:t>
            </a:r>
            <a:r>
              <a:rPr lang="zh-CN" altLang="zh-CN" sz="2800" kern="100" spc="-100" dirty="0">
                <a:latin typeface="Times New Roman"/>
                <a:ea typeface="华文细黑"/>
                <a:cs typeface="Times New Roman"/>
              </a:rPr>
              <a:t>台谏，其职责是在朝规谏皇帝，出朝奉命巡视，主要是纠察百官之失。</a:t>
            </a:r>
            <a:endParaRPr lang="zh-CN" altLang="zh-CN" sz="1050" kern="100" spc="-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太后是指皇帝的母亲，一般居住在中宫。</a:t>
            </a:r>
            <a:endParaRPr lang="zh-CN" altLang="zh-CN" sz="1050" kern="100" dirty="0">
              <a:effectLst/>
              <a:latin typeface="宋体"/>
              <a:cs typeface="Courier New"/>
            </a:endParaRPr>
          </a:p>
        </p:txBody>
      </p:sp>
      <p:sp>
        <p:nvSpPr>
          <p:cNvPr id="11" name="TextBox 10"/>
          <p:cNvSpPr txBox="1"/>
          <p:nvPr/>
        </p:nvSpPr>
        <p:spPr>
          <a:xfrm>
            <a:off x="9685737" y="487626"/>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10765857" y="487626"/>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14163" y="5595031"/>
            <a:ext cx="11615478" cy="66227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286752" y="5518026"/>
            <a:ext cx="1156376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太后</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不住在中宫，中宫是皇后所居之宫。</a:t>
            </a:r>
            <a:endParaRPr lang="zh-CN" altLang="zh-CN" sz="1050" kern="100" dirty="0">
              <a:effectLst/>
              <a:latin typeface="宋体"/>
              <a:cs typeface="Courier New"/>
            </a:endParaRPr>
          </a:p>
        </p:txBody>
      </p:sp>
      <p:sp>
        <p:nvSpPr>
          <p:cNvPr id="9" name="TextBox 8">
            <a:hlinkClick r:id="rId2" action="ppaction://hlinksldjump"/>
          </p:cNvPr>
          <p:cNvSpPr txBox="1"/>
          <p:nvPr/>
        </p:nvSpPr>
        <p:spPr>
          <a:xfrm>
            <a:off x="10415862" y="6399640"/>
            <a:ext cx="1584000" cy="461665"/>
          </a:xfrm>
          <a:prstGeom prst="rect">
            <a:avLst/>
          </a:prstGeom>
          <a:solidFill>
            <a:srgbClr val="B4C7E7"/>
          </a:solidFill>
        </p:spPr>
        <p:txBody>
          <a:bodyPr wrap="square" rtlCol="0">
            <a:spAutoFit/>
          </a:bodyPr>
          <a:lstStyle/>
          <a:p>
            <a:pPr algn="ctr"/>
            <a:r>
              <a:rPr lang="zh-CN" altLang="en-US" dirty="0" smtClean="0">
                <a:solidFill>
                  <a:schemeClr val="bg1"/>
                </a:solidFill>
                <a:latin typeface="+mj-ea"/>
                <a:ea typeface="+mj-ea"/>
                <a:cs typeface="Times New Roman" panose="02020603050405020304" pitchFamily="18" charset="0"/>
              </a:rPr>
              <a:t>参考译文</a:t>
            </a:r>
            <a:endParaRPr lang="zh-CN" altLang="en-US" sz="2400" dirty="0" smtClean="0">
              <a:solidFill>
                <a:schemeClr val="bg1"/>
              </a:solidFill>
              <a:latin typeface="+mj-ea"/>
              <a:ea typeface="+mj-ea"/>
              <a:cs typeface="Times New Roman" panose="02020603050405020304" pitchFamily="18" charset="0"/>
            </a:endParaRPr>
          </a:p>
        </p:txBody>
      </p:sp>
    </p:spTree>
    <p:extLst>
      <p:ext uri="{BB962C8B-B14F-4D97-AF65-F5344CB8AC3E}">
        <p14:creationId xmlns:p14="http://schemas.microsoft.com/office/powerpoint/2010/main" val="37068679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seq concurrent="1" nextAc="seek">
              <p:cTn id="13" restart="whenNotActive" fill="hold" evtFilter="cancelBubble" nodeType="interactiveSeq">
                <p:stCondLst>
                  <p:cond evt="onClick" delay="0">
                    <p:tgtEl>
                      <p:spTgt spid="12"/>
                    </p:tgtEl>
                  </p:cond>
                </p:stCondLst>
                <p:endSync evt="end" delay="0">
                  <p:rtn val="all"/>
                </p:endSync>
                <p:childTnLst>
                  <p:par>
                    <p:cTn id="14" fill="hold">
                      <p:stCondLst>
                        <p:cond delay="0"/>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500"/>
                                        <p:tgtEl>
                                          <p:spTgt spid="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10" grpId="0" animBg="1"/>
      <p:bldP spid="10" grpId="1" animBg="1"/>
      <p:bldP spid="7" grpId="0" animBg="1"/>
      <p:bldP spid="7" grpId="1" animBg="1"/>
      <p:bldP spid="8" grpId="0"/>
      <p:bldP spid="8" grpId="1"/>
    </p:bld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矩形 5"/>
          <p:cNvSpPr/>
          <p:nvPr/>
        </p:nvSpPr>
        <p:spPr>
          <a:xfrm>
            <a:off x="308538" y="110610"/>
            <a:ext cx="11563765" cy="6503807"/>
          </a:xfrm>
          <a:prstGeom prst="rect">
            <a:avLst/>
          </a:prstGeom>
        </p:spPr>
        <p:txBody>
          <a:bodyPr wrap="square" lIns="121898" tIns="60948" rIns="121898" bIns="60948">
            <a:spAutoFit/>
          </a:bodyPr>
          <a:lstStyle/>
          <a:p>
            <a:pPr indent="718185" algn="just">
              <a:lnSpc>
                <a:spcPct val="150000"/>
              </a:lnSpc>
              <a:spcAft>
                <a:spcPts val="0"/>
              </a:spcAft>
            </a:pPr>
            <a:r>
              <a:rPr lang="zh-CN" altLang="zh-CN" sz="2800" kern="100" dirty="0">
                <a:latin typeface="Times New Roman"/>
                <a:ea typeface="华文细黑"/>
                <a:cs typeface="Times New Roman"/>
              </a:rPr>
              <a:t>陈登云，字从龙，唐山人。是万历五年</a:t>
            </a:r>
            <a:r>
              <a:rPr lang="en-US" altLang="zh-CN" sz="2800" kern="100" dirty="0">
                <a:latin typeface="Times New Roman"/>
                <a:ea typeface="华文细黑"/>
                <a:cs typeface="Courier New"/>
              </a:rPr>
              <a:t>(1577)</a:t>
            </a:r>
            <a:r>
              <a:rPr lang="zh-CN" altLang="zh-CN" sz="2800" kern="100" dirty="0">
                <a:latin typeface="Times New Roman"/>
                <a:ea typeface="华文细黑"/>
                <a:cs typeface="Times New Roman"/>
              </a:rPr>
              <a:t>的进士。授职鄢陵知县，</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因政绩好</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被征召回朝授予御史。外出巡视辽东，上奏章陈述安定边境的十条对策，又上奏请求加速建立赏赐首功的制度。皇帝改派他巡视山西。陈登云回到朝廷，恰逢朝廷的大臣正在争论设立太子的事情。陈登云认为朝议迟迟不能决定，是由于贵妃家人暗中阻挠。万历十六年</a:t>
            </a:r>
            <a:r>
              <a:rPr lang="en-US" altLang="zh-CN" sz="2800" kern="100" dirty="0">
                <a:latin typeface="Times New Roman"/>
                <a:ea typeface="华文细黑"/>
                <a:cs typeface="Courier New"/>
              </a:rPr>
              <a:t>(1588)</a:t>
            </a:r>
            <a:r>
              <a:rPr lang="zh-CN" altLang="zh-CN" sz="2800" kern="100" dirty="0">
                <a:latin typeface="Times New Roman"/>
                <a:ea typeface="华文细黑"/>
                <a:cs typeface="Times New Roman"/>
              </a:rPr>
              <a:t>六月因发生灾害上疏直言，弹劾贵妃父亲郑承宪，说：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郑承宪包藏祸心，觊觎储君。而且广泛交结术士一类的人。当初陛下重惩科场冒名顶替之人，郑承宪的妻子每每扬言事情是由自己揭发的，用来恐吓功臣权贵之人，用巧言蛊惑朝廷士绅。不但惠安遭到他们算计，即使皇后与太后家也谨慎避开他们的锋芒。陛下</a:t>
            </a:r>
            <a:r>
              <a:rPr lang="zh-CN" altLang="zh-CN" sz="2800" kern="100" spc="100" dirty="0">
                <a:latin typeface="Times New Roman"/>
                <a:ea typeface="华文细黑"/>
                <a:cs typeface="Times New Roman"/>
              </a:rPr>
              <a:t>统治国家已很久了，这是因为尊重圣德</a:t>
            </a:r>
            <a:r>
              <a:rPr lang="zh-CN" altLang="zh-CN" sz="2800" kern="100" spc="100" dirty="0" smtClean="0">
                <a:latin typeface="Times New Roman"/>
                <a:ea typeface="华文细黑"/>
                <a:cs typeface="Times New Roman"/>
              </a:rPr>
              <a:t>的</a:t>
            </a:r>
            <a:endParaRPr lang="zh-CN" altLang="zh-CN" sz="1050" kern="100" spc="100" dirty="0">
              <a:effectLst/>
              <a:latin typeface="宋体"/>
              <a:cs typeface="Courier New"/>
            </a:endParaRPr>
          </a:p>
        </p:txBody>
      </p:sp>
    </p:spTree>
    <p:extLst>
      <p:ext uri="{BB962C8B-B14F-4D97-AF65-F5344CB8AC3E}">
        <p14:creationId xmlns:p14="http://schemas.microsoft.com/office/powerpoint/2010/main" val="14355284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矩形 5"/>
          <p:cNvSpPr/>
          <p:nvPr/>
        </p:nvSpPr>
        <p:spPr>
          <a:xfrm>
            <a:off x="308538" y="110610"/>
            <a:ext cx="11563765" cy="6503807"/>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结果，而郑承宪每次对人说，认为是不立太子的结果。扰乱设立储君，暗中谋划奸邪之事，以后还有什么事他干不出来呢？</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奏章呈上，贵妃、郑承宪都大怒，同朝官员也替陈登云畏惧，但皇帝把奏章留在宫禁中，不交议也不批复。过了很久，他上疏弹劾吏部尚书陆光祖，又奏告贬谪四川提学副使冯时可，奏告罢免应天巡抚李涞、顺天巡抚王致祥，又奏告礼部侍郎韩世能、尚书罗万化、南京太仆卿徐用检。朝廷的大臣都很怕他。当时，正好考选科道，陈登云因而上疏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近来御史官员，壬午年以前害怕淫威，就摧残刚正为柔顺；壬午年以后拘于情面，就把正直变为谄媚。其中难道没有刚正的人，但禁不住抵触排挤，大多无法安</a:t>
            </a:r>
            <a:r>
              <a:rPr lang="zh-CN" altLang="zh-CN" sz="2800" kern="100" spc="60" dirty="0">
                <a:latin typeface="Times New Roman"/>
                <a:ea typeface="华文细黑"/>
                <a:cs typeface="Times New Roman"/>
              </a:rPr>
              <a:t>身。二十年来，因为刚强正直提升为京官的只有百分之一二。背着</a:t>
            </a:r>
            <a:r>
              <a:rPr lang="zh-CN" altLang="zh-CN" sz="2800" kern="100" spc="60" dirty="0" smtClean="0">
                <a:latin typeface="Times New Roman"/>
                <a:ea typeface="华文细黑"/>
                <a:cs typeface="Times New Roman"/>
              </a:rPr>
              <a:t>朝廷</a:t>
            </a:r>
            <a:endParaRPr lang="zh-CN" altLang="zh-CN" sz="1050" kern="100" spc="60" dirty="0">
              <a:latin typeface="宋体"/>
              <a:cs typeface="Courier New"/>
            </a:endParaRPr>
          </a:p>
        </p:txBody>
      </p:sp>
    </p:spTree>
    <p:extLst>
      <p:ext uri="{BB962C8B-B14F-4D97-AF65-F5344CB8AC3E}">
        <p14:creationId xmlns:p14="http://schemas.microsoft.com/office/powerpoint/2010/main" val="27046789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矩形 5"/>
          <p:cNvSpPr/>
          <p:nvPr/>
        </p:nvSpPr>
        <p:spPr>
          <a:xfrm>
            <a:off x="478582" y="380629"/>
            <a:ext cx="11223676" cy="5857477"/>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培植党羽，追求贪欲摇尾乞怜，像所谓</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七豺</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八狗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的，谏官反而占了一半。谏官是为天下主持是非的，却让人轻视羞辱到这种地步，怎么能希望他态度严正公平执法，为国家除掉奸人、消灭败类呢！与其因误用而贬退，不如谨慎地考察当初进用的人选。</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趁机条陈数件事献给皇上。外出巡视河南。那年发生大饥荒，人相互吞食。副使崔应麟见到百姓吃湖泽中的雁粪，便装入袋中给陈登云看，陈登云随即送至朝廷。皇上立即派遣寺丞锺化民带着国库中的银币赈济百姓。陈登云多次巡视地方，裁断事情严厉。因长期驻守地方按规定应当提升为京官，却多次被搁置不下发，于是他称病归家。不久之后就死了。</a:t>
            </a:r>
            <a:endParaRPr lang="zh-CN" altLang="zh-CN" sz="1050" kern="100" dirty="0">
              <a:latin typeface="宋体"/>
              <a:cs typeface="Courier New"/>
            </a:endParaRPr>
          </a:p>
        </p:txBody>
      </p:sp>
    </p:spTree>
    <p:extLst>
      <p:ext uri="{BB962C8B-B14F-4D97-AF65-F5344CB8AC3E}">
        <p14:creationId xmlns:p14="http://schemas.microsoft.com/office/powerpoint/2010/main" val="20375313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1375" y="189434"/>
            <a:ext cx="11679403" cy="6586394"/>
          </a:xfrm>
          <a:prstGeom prst="rect">
            <a:avLst/>
          </a:prstGeom>
        </p:spPr>
        <p:txBody>
          <a:bodyPr wrap="square" lIns="121898" tIns="60948" rIns="121898" bIns="60948">
            <a:spAutoFit/>
          </a:bodyPr>
          <a:lstStyle/>
          <a:p>
            <a:pPr algn="just">
              <a:lnSpc>
                <a:spcPct val="150000"/>
              </a:lnSpc>
              <a:spcAft>
                <a:spcPts val="0"/>
              </a:spcAft>
            </a:pPr>
            <a:r>
              <a:rPr lang="zh-CN" altLang="en-US" sz="2800" b="1" kern="100" dirty="0">
                <a:solidFill>
                  <a:srgbClr val="0000FF"/>
                </a:solidFill>
                <a:latin typeface="+mj-ea"/>
                <a:ea typeface="+mj-ea"/>
                <a:cs typeface="Times New Roman"/>
              </a:rPr>
              <a:t>四、</a:t>
            </a:r>
            <a:r>
              <a:rPr lang="en-US" altLang="zh-CN" sz="2800" b="1" kern="100" dirty="0">
                <a:solidFill>
                  <a:srgbClr val="0000FF"/>
                </a:solidFill>
                <a:latin typeface="Times New Roman" pitchFamily="18" charset="0"/>
                <a:ea typeface="Times New Roman" pitchFamily="18" charset="0"/>
                <a:cs typeface="Times New Roman" pitchFamily="18" charset="0"/>
              </a:rPr>
              <a:t>(</a:t>
            </a:r>
            <a:r>
              <a:rPr lang="en-US" altLang="zh-CN" sz="2800" b="1" kern="100" dirty="0" smtClean="0">
                <a:solidFill>
                  <a:srgbClr val="0000FF"/>
                </a:solidFill>
                <a:latin typeface="Times New Roman" pitchFamily="18" charset="0"/>
                <a:ea typeface="Times New Roman" pitchFamily="18" charset="0"/>
                <a:cs typeface="Times New Roman" pitchFamily="18" charset="0"/>
              </a:rPr>
              <a:t>2016·</a:t>
            </a:r>
            <a:r>
              <a:rPr lang="zh-CN" altLang="en-US" sz="2800" b="1" kern="100" dirty="0" smtClean="0">
                <a:solidFill>
                  <a:srgbClr val="0000FF"/>
                </a:solidFill>
                <a:latin typeface="+mj-ea"/>
                <a:ea typeface="+mj-ea"/>
                <a:cs typeface="Times New Roman"/>
              </a:rPr>
              <a:t>全国</a:t>
            </a:r>
            <a:r>
              <a:rPr lang="zh-CN" altLang="en-US" sz="2800" b="1" kern="100" dirty="0">
                <a:solidFill>
                  <a:srgbClr val="0000FF"/>
                </a:solidFill>
                <a:latin typeface="+mj-ea"/>
                <a:ea typeface="+mj-ea"/>
                <a:cs typeface="Times New Roman"/>
              </a:rPr>
              <a:t>乙</a:t>
            </a:r>
            <a:r>
              <a:rPr lang="en-US" altLang="zh-CN" sz="2800" b="1" kern="100" dirty="0">
                <a:solidFill>
                  <a:srgbClr val="0000FF"/>
                </a:solidFill>
                <a:latin typeface="Times New Roman" pitchFamily="18" charset="0"/>
                <a:ea typeface="Times New Roman" pitchFamily="18" charset="0"/>
                <a:cs typeface="Times New Roman" pitchFamily="18" charset="0"/>
              </a:rPr>
              <a:t>)</a:t>
            </a:r>
            <a:r>
              <a:rPr lang="zh-CN" altLang="en-US" sz="2800" b="1" kern="100" dirty="0">
                <a:solidFill>
                  <a:srgbClr val="0000FF"/>
                </a:solidFill>
                <a:latin typeface="+mj-ea"/>
                <a:ea typeface="+mj-ea"/>
                <a:cs typeface="Times New Roman"/>
              </a:rPr>
              <a:t>阅读下面的文言文，完成文后题目</a:t>
            </a:r>
            <a:r>
              <a:rPr lang="zh-CN" altLang="en-US" sz="2800" b="1" kern="100" dirty="0" smtClean="0">
                <a:solidFill>
                  <a:srgbClr val="0000FF"/>
                </a:solidFill>
                <a:latin typeface="+mj-ea"/>
                <a:ea typeface="+mj-ea"/>
                <a:cs typeface="Times New Roman"/>
              </a:rPr>
              <a:t>。</a:t>
            </a:r>
            <a:endParaRPr lang="en-US" altLang="zh-CN" sz="2800" b="1" kern="100" dirty="0" smtClean="0">
              <a:solidFill>
                <a:srgbClr val="0000FF"/>
              </a:solidFill>
              <a:latin typeface="+mj-ea"/>
              <a:ea typeface="+mj-ea"/>
              <a:cs typeface="Times New Roman"/>
            </a:endParaRPr>
          </a:p>
          <a:p>
            <a:pPr indent="718185" algn="just">
              <a:lnSpc>
                <a:spcPct val="150000"/>
              </a:lnSpc>
              <a:spcAft>
                <a:spcPts val="0"/>
              </a:spcAft>
            </a:pPr>
            <a:r>
              <a:rPr lang="zh-CN" altLang="zh-CN" sz="2800" kern="100" dirty="0">
                <a:latin typeface="Times New Roman"/>
                <a:ea typeface="华文细黑"/>
                <a:cs typeface="Times New Roman"/>
              </a:rPr>
              <a:t>曾公亮，字明仲，泉州晋江人。举进士甲科，知会稽县。民田镜湖旁，每</a:t>
            </a:r>
            <a:r>
              <a:rPr lang="zh-CN" altLang="zh-CN" sz="2800" kern="100" dirty="0">
                <a:solidFill>
                  <a:srgbClr val="0000FF"/>
                </a:solidFill>
                <a:latin typeface="Times New Roman"/>
                <a:ea typeface="华文细黑"/>
                <a:cs typeface="Times New Roman"/>
              </a:rPr>
              <a:t>患</a:t>
            </a:r>
            <a:r>
              <a:rPr lang="zh-CN" altLang="zh-CN" sz="2800" kern="100" dirty="0">
                <a:latin typeface="Times New Roman"/>
                <a:ea typeface="华文细黑"/>
                <a:cs typeface="Times New Roman"/>
              </a:rPr>
              <a:t>湖溢。公亮立斗门，泄水入曹娥江，民受其利。以端明殿学士知郑州，</a:t>
            </a:r>
            <a:r>
              <a:rPr lang="zh-CN" altLang="zh-CN" sz="2800" u="wavyHeavy" kern="100" dirty="0">
                <a:uFill>
                  <a:solidFill>
                    <a:srgbClr val="FF0000"/>
                  </a:solidFill>
                </a:uFill>
                <a:latin typeface="Times New Roman"/>
                <a:ea typeface="华文细黑"/>
                <a:cs typeface="Times New Roman"/>
              </a:rPr>
              <a:t>为政有能声盗悉窜他境至夜户不闭尝有使客亡橐中物移书诘盗公亮报吾境不藏盗殆从者之</a:t>
            </a:r>
            <a:r>
              <a:rPr lang="zh-CN" altLang="zh-CN" sz="2800" u="wavyHeavy" kern="100" dirty="0">
                <a:uFill>
                  <a:solidFill>
                    <a:srgbClr val="FF0000"/>
                  </a:solidFill>
                </a:uFill>
                <a:latin typeface="宋体"/>
                <a:ea typeface="华文细黑"/>
                <a:cs typeface="宋体"/>
              </a:rPr>
              <a:t>廋</a:t>
            </a:r>
            <a:r>
              <a:rPr lang="zh-CN" altLang="zh-CN" sz="2800" u="wavyHeavy" kern="100" dirty="0">
                <a:uFill>
                  <a:solidFill>
                    <a:srgbClr val="FF0000"/>
                  </a:solidFill>
                </a:uFill>
                <a:latin typeface="楷体_GB2312"/>
                <a:ea typeface="华文细黑"/>
                <a:cs typeface="楷体_GB2312"/>
              </a:rPr>
              <a:t>耳索之果然</a:t>
            </a:r>
            <a:r>
              <a:rPr lang="zh-CN" altLang="zh-CN" sz="2800" kern="100" dirty="0">
                <a:latin typeface="Times New Roman"/>
                <a:ea typeface="华文细黑"/>
                <a:cs typeface="Times New Roman"/>
              </a:rPr>
              <a:t>公亮明练文法，更践久，习知朝廷台阁典宪，</a:t>
            </a:r>
            <a:r>
              <a:rPr lang="zh-CN" altLang="zh-CN" sz="2800" u="sng" kern="100" dirty="0">
                <a:solidFill>
                  <a:srgbClr val="0000FF"/>
                </a:solidFill>
                <a:latin typeface="Times New Roman"/>
                <a:ea typeface="华文细黑"/>
                <a:cs typeface="Times New Roman"/>
              </a:rPr>
              <a:t>首相</a:t>
            </a:r>
            <a:r>
              <a:rPr lang="zh-CN" altLang="zh-CN" sz="2800" u="sng" kern="100" dirty="0">
                <a:latin typeface="Times New Roman"/>
                <a:ea typeface="华文细黑"/>
                <a:cs typeface="Times New Roman"/>
              </a:rPr>
              <a:t>韩琦每咨访焉。</a:t>
            </a:r>
            <a:r>
              <a:rPr lang="zh-CN" altLang="zh-CN" sz="2800" kern="100" dirty="0">
                <a:latin typeface="Times New Roman"/>
                <a:ea typeface="华文细黑"/>
                <a:cs typeface="Times New Roman"/>
              </a:rPr>
              <a:t>仁宗末年，琦请</a:t>
            </a:r>
            <a:r>
              <a:rPr lang="zh-CN" altLang="zh-CN" sz="2800" kern="100" dirty="0">
                <a:solidFill>
                  <a:srgbClr val="0000FF"/>
                </a:solidFill>
                <a:latin typeface="Times New Roman"/>
                <a:ea typeface="华文细黑"/>
                <a:cs typeface="Times New Roman"/>
              </a:rPr>
              <a:t>建储</a:t>
            </a:r>
            <a:r>
              <a:rPr lang="zh-CN" altLang="zh-CN" sz="2800" kern="100" dirty="0">
                <a:latin typeface="Times New Roman"/>
                <a:ea typeface="华文细黑"/>
                <a:cs typeface="Times New Roman"/>
              </a:rPr>
              <a:t>，与公亮等共定大议。密州民田产银，或盗取之，大理当以强。公亮曰：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此禁物也，取之虽强，与盗物民家有间矣。</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固争之，遂下</a:t>
            </a:r>
            <a:r>
              <a:rPr lang="zh-CN" altLang="zh-CN" sz="2800" kern="100" dirty="0">
                <a:solidFill>
                  <a:srgbClr val="0000FF"/>
                </a:solidFill>
                <a:latin typeface="Times New Roman"/>
                <a:ea typeface="华文细黑"/>
                <a:cs typeface="Times New Roman"/>
              </a:rPr>
              <a:t>有司</a:t>
            </a:r>
            <a:r>
              <a:rPr lang="zh-CN" altLang="zh-CN" sz="2800" kern="100" dirty="0">
                <a:latin typeface="Times New Roman"/>
                <a:ea typeface="华文细黑"/>
                <a:cs typeface="Times New Roman"/>
              </a:rPr>
              <a:t>议，</a:t>
            </a:r>
            <a:r>
              <a:rPr lang="zh-CN" altLang="zh-CN" sz="2800" kern="100" dirty="0">
                <a:solidFill>
                  <a:srgbClr val="0000FF"/>
                </a:solidFill>
                <a:latin typeface="Times New Roman"/>
                <a:ea typeface="华文细黑"/>
                <a:cs typeface="Times New Roman"/>
              </a:rPr>
              <a:t>比</a:t>
            </a:r>
            <a:r>
              <a:rPr lang="zh-CN" altLang="zh-CN" sz="2800" kern="100" dirty="0">
                <a:latin typeface="Times New Roman"/>
                <a:ea typeface="华文细黑"/>
                <a:cs typeface="Times New Roman"/>
              </a:rPr>
              <a:t>劫禁物法，盗得不死。</a:t>
            </a:r>
            <a:r>
              <a:rPr lang="zh-CN" altLang="zh-CN" sz="2800" kern="100" dirty="0">
                <a:solidFill>
                  <a:srgbClr val="0000FF"/>
                </a:solidFill>
                <a:latin typeface="Times New Roman"/>
                <a:ea typeface="华文细黑"/>
                <a:cs typeface="Times New Roman"/>
              </a:rPr>
              <a:t>契丹</a:t>
            </a:r>
            <a:r>
              <a:rPr lang="zh-CN" altLang="zh-CN" sz="2800" kern="100" dirty="0">
                <a:latin typeface="Times New Roman"/>
                <a:ea typeface="华文细黑"/>
                <a:cs typeface="Times New Roman"/>
              </a:rPr>
              <a:t>纵人渔界河，又数通盐舟，吏不敢禁，皆谓：与之校，</a:t>
            </a:r>
            <a:r>
              <a:rPr lang="zh-CN" altLang="zh-CN" sz="2800" kern="100" spc="100" dirty="0">
                <a:latin typeface="Times New Roman"/>
                <a:ea typeface="华文细黑"/>
                <a:cs typeface="Times New Roman"/>
              </a:rPr>
              <a:t>且生事。公亮言：</a:t>
            </a:r>
            <a:r>
              <a:rPr lang="en-US" altLang="zh-CN" sz="2800" kern="100" spc="100" dirty="0">
                <a:latin typeface="宋体"/>
                <a:ea typeface="华文细黑"/>
                <a:cs typeface="Times New Roman"/>
              </a:rPr>
              <a:t>“</a:t>
            </a:r>
            <a:r>
              <a:rPr lang="zh-CN" altLang="zh-CN" sz="2800" kern="100" spc="100" dirty="0">
                <a:latin typeface="Times New Roman"/>
                <a:ea typeface="华文细黑"/>
                <a:cs typeface="Times New Roman"/>
              </a:rPr>
              <a:t>萌芽不禁，后将奈何？雄州赵滋勇而有谋，可</a:t>
            </a:r>
            <a:r>
              <a:rPr lang="zh-CN" altLang="zh-CN" sz="2800" kern="100" spc="100" dirty="0" smtClean="0">
                <a:latin typeface="Times New Roman"/>
                <a:ea typeface="华文细黑"/>
                <a:cs typeface="Times New Roman"/>
              </a:rPr>
              <a:t>任</a:t>
            </a:r>
            <a:r>
              <a:rPr lang="zh-CN" altLang="zh-CN" sz="2800" kern="100" dirty="0">
                <a:solidFill>
                  <a:prstClr val="black"/>
                </a:solidFill>
                <a:latin typeface="Times New Roman"/>
                <a:ea typeface="华文细黑"/>
                <a:cs typeface="Times New Roman"/>
              </a:rPr>
              <a:t>也。</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使谕以指意</a:t>
            </a:r>
            <a:r>
              <a:rPr lang="zh-CN" altLang="zh-CN" sz="2800" kern="100" dirty="0" smtClean="0">
                <a:solidFill>
                  <a:prstClr val="black"/>
                </a:solidFill>
                <a:latin typeface="Times New Roman"/>
                <a:ea typeface="华文细黑"/>
                <a:cs typeface="Times New Roman"/>
              </a:rPr>
              <a:t>，</a:t>
            </a:r>
            <a:endParaRPr lang="zh-CN" altLang="zh-CN" sz="1050" kern="100" spc="100" dirty="0">
              <a:effectLst/>
              <a:latin typeface="宋体"/>
              <a:cs typeface="Courier New"/>
            </a:endParaRPr>
          </a:p>
        </p:txBody>
      </p:sp>
    </p:spTree>
    <p:extLst>
      <p:ext uri="{BB962C8B-B14F-4D97-AF65-F5344CB8AC3E}">
        <p14:creationId xmlns:p14="http://schemas.microsoft.com/office/powerpoint/2010/main" val="4111978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08382" y="113889"/>
            <a:ext cx="11914159" cy="6504577"/>
          </a:xfrm>
          <a:prstGeom prst="rect">
            <a:avLst/>
          </a:prstGeom>
        </p:spPr>
        <p:txBody>
          <a:bodyPr wrap="square" lIns="121898" tIns="60948" rIns="121898" bIns="60948">
            <a:spAutoFit/>
          </a:bodyPr>
          <a:lstStyle/>
          <a:p>
            <a:pPr lvl="0" algn="just">
              <a:lnSpc>
                <a:spcPct val="150000"/>
              </a:lnSpc>
            </a:pPr>
            <a:r>
              <a:rPr lang="zh-CN" altLang="zh-CN" sz="2800" kern="100" dirty="0">
                <a:solidFill>
                  <a:prstClr val="black"/>
                </a:solidFill>
                <a:latin typeface="Times New Roman"/>
                <a:ea typeface="华文细黑"/>
                <a:cs typeface="Times New Roman"/>
              </a:rPr>
              <a:t>边害讫息</a:t>
            </a:r>
            <a:r>
              <a:rPr lang="zh-CN" altLang="zh-CN" sz="2800" kern="100" dirty="0" smtClean="0">
                <a:solidFill>
                  <a:prstClr val="black"/>
                </a:solidFill>
                <a:latin typeface="Times New Roman"/>
                <a:ea typeface="华文细黑"/>
                <a:cs typeface="Times New Roman"/>
              </a:rPr>
              <a:t>。</a:t>
            </a:r>
            <a:r>
              <a:rPr lang="zh-CN" altLang="zh-CN" sz="2800" kern="100" dirty="0" smtClean="0">
                <a:latin typeface="Times New Roman"/>
                <a:ea typeface="华文细黑"/>
                <a:cs typeface="Times New Roman"/>
              </a:rPr>
              <a:t>英宗即位，加中书侍郎兼礼部尚书，寻加户部尚书。帝不</a:t>
            </a:r>
            <a:r>
              <a:rPr lang="zh-CN" altLang="zh-CN" sz="2800" kern="100" dirty="0" smtClean="0">
                <a:solidFill>
                  <a:srgbClr val="0000FF"/>
                </a:solidFill>
                <a:latin typeface="Times New Roman"/>
                <a:ea typeface="华文细黑"/>
                <a:cs typeface="Times New Roman"/>
              </a:rPr>
              <a:t>豫</a:t>
            </a:r>
            <a:r>
              <a:rPr lang="zh-CN" altLang="zh-CN" sz="2800" kern="100" dirty="0" smtClean="0">
                <a:latin typeface="Times New Roman"/>
                <a:ea typeface="华文细黑"/>
                <a:cs typeface="Times New Roman"/>
              </a:rPr>
              <a:t>，辽使至不能见，命公亮宴于馆，使者不肯赴。公亮质之曰：</a:t>
            </a:r>
            <a:r>
              <a:rPr lang="en-US" altLang="zh-CN" sz="2800" kern="100" dirty="0" smtClean="0">
                <a:latin typeface="宋体"/>
                <a:ea typeface="华文细黑"/>
                <a:cs typeface="Times New Roman"/>
              </a:rPr>
              <a:t>“</a:t>
            </a:r>
            <a:r>
              <a:rPr lang="zh-CN" altLang="zh-CN" sz="2800" u="sng" kern="100" dirty="0" smtClean="0">
                <a:latin typeface="Times New Roman"/>
                <a:ea typeface="华文细黑"/>
                <a:cs typeface="Times New Roman"/>
              </a:rPr>
              <a:t>锡宴不赴，是不虔君命也。人主有疾，而必使亲临，处之安乎？</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使者即就席。熙宁三年，拜司空兼侍中、河阳三城节度使。明年，起判永兴军。居一岁，还京师。旋以太傅致仕。元丰元年卒，年八十。帝临哭，辍朝三日。公亮方厚庄重，沉深周密，平居谨绳墨，蹈规矩；然性吝啬，殖货至巨万。初荐王安石，及同辅政，</a:t>
            </a:r>
            <a:r>
              <a:rPr lang="zh-CN" altLang="zh-CN" sz="2800" u="sng" kern="100" dirty="0" smtClean="0">
                <a:latin typeface="Times New Roman"/>
                <a:ea typeface="华文细黑"/>
                <a:cs typeface="Times New Roman"/>
              </a:rPr>
              <a:t>知上方向之，阴为子孙计，凡更张庶事，一切听顺，而外若不与之者。</a:t>
            </a:r>
            <a:r>
              <a:rPr lang="zh-CN" altLang="zh-CN" sz="2800" kern="100" dirty="0" smtClean="0">
                <a:latin typeface="Times New Roman"/>
                <a:ea typeface="华文细黑"/>
                <a:cs typeface="Times New Roman"/>
              </a:rPr>
              <a:t>尝遣子孝宽参其谋，至上前略无所异，于是帝益信任安石。安石</a:t>
            </a:r>
            <a:r>
              <a:rPr lang="zh-CN" altLang="zh-CN" sz="2800" kern="100" dirty="0" smtClean="0">
                <a:solidFill>
                  <a:srgbClr val="0000FF"/>
                </a:solidFill>
                <a:latin typeface="Times New Roman"/>
                <a:ea typeface="华文细黑"/>
                <a:cs typeface="Times New Roman"/>
              </a:rPr>
              <a:t>德</a:t>
            </a:r>
            <a:r>
              <a:rPr lang="zh-CN" altLang="zh-CN" sz="2800" kern="100" dirty="0" smtClean="0">
                <a:latin typeface="Times New Roman"/>
                <a:ea typeface="华文细黑"/>
                <a:cs typeface="Times New Roman"/>
              </a:rPr>
              <a:t>其助己，故引擢孝宽至枢密以报之。</a:t>
            </a:r>
            <a:r>
              <a:rPr lang="zh-CN" altLang="zh-CN" sz="2800" u="sng" kern="100" dirty="0" smtClean="0">
                <a:latin typeface="Times New Roman"/>
                <a:ea typeface="华文细黑"/>
                <a:cs typeface="Times New Roman"/>
              </a:rPr>
              <a:t>苏轼尝从容责公亮不能救正，世讥其持禄固宠云。</a:t>
            </a:r>
            <a:r>
              <a:rPr lang="en-US" altLang="zh-CN" sz="2800" kern="100" dirty="0" smtClean="0">
                <a:latin typeface="Times New Roman"/>
                <a:ea typeface="华文细黑"/>
                <a:cs typeface="Courier New"/>
              </a:rPr>
              <a:t>(</a:t>
            </a:r>
            <a:r>
              <a:rPr lang="zh-CN" altLang="zh-CN" sz="2800" kern="100" dirty="0">
                <a:latin typeface="Times New Roman"/>
                <a:ea typeface="华文细黑"/>
                <a:cs typeface="Times New Roman"/>
              </a:rPr>
              <a:t>节选自《宋史</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曾公亮传》</a:t>
            </a:r>
            <a:r>
              <a:rPr lang="en-US" altLang="zh-CN" sz="2800" kern="100" dirty="0">
                <a:latin typeface="Times New Roman"/>
                <a:ea typeface="华文细黑"/>
                <a:cs typeface="Courier New"/>
              </a:rPr>
              <a:t>)</a:t>
            </a:r>
            <a:endParaRPr lang="zh-CN" altLang="zh-CN" sz="1050" kern="100" dirty="0">
              <a:latin typeface="宋体"/>
              <a:cs typeface="Courier New"/>
            </a:endParaRPr>
          </a:p>
        </p:txBody>
      </p:sp>
    </p:spTree>
    <p:extLst>
      <p:ext uri="{BB962C8B-B14F-4D97-AF65-F5344CB8AC3E}">
        <p14:creationId xmlns:p14="http://schemas.microsoft.com/office/powerpoint/2010/main" val="31966391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66014" y="674636"/>
            <a:ext cx="11112550" cy="327215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第一时段</a:t>
            </a:r>
            <a:r>
              <a:rPr lang="en-US" altLang="zh-CN" sz="2800" b="1" kern="100" dirty="0">
                <a:latin typeface="Times New Roman"/>
                <a:ea typeface="华文细黑"/>
                <a:cs typeface="Courier New"/>
              </a:rPr>
              <a:t>(8</a:t>
            </a:r>
            <a:r>
              <a:rPr lang="zh-CN" altLang="zh-CN" sz="2800" b="1" kern="100" dirty="0">
                <a:latin typeface="Times New Roman"/>
                <a:ea typeface="华文细黑"/>
                <a:cs typeface="Times New Roman"/>
              </a:rPr>
              <a:t>～</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：读懂文言</a:t>
            </a:r>
            <a:endParaRPr lang="zh-CN" altLang="zh-CN" sz="1050" b="1"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第一步：粗读</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浏览全文，读读文意概括题。</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第二步：细读。</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圈点勾画：圈点出显示传主任职时间、地点及其所做事情的词语，标明显示传主性格作风的词语。</a:t>
            </a:r>
            <a:endParaRPr lang="zh-CN" altLang="zh-CN" sz="1050" kern="100" dirty="0">
              <a:effectLst/>
              <a:latin typeface="宋体"/>
              <a:cs typeface="Courier New"/>
            </a:endParaRPr>
          </a:p>
        </p:txBody>
      </p:sp>
      <p:sp>
        <p:nvSpPr>
          <p:cNvPr id="7" name="矩形 6"/>
          <p:cNvSpPr/>
          <p:nvPr/>
        </p:nvSpPr>
        <p:spPr>
          <a:xfrm>
            <a:off x="636678" y="4047517"/>
            <a:ext cx="11051729" cy="678421"/>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608012" y="3903501"/>
            <a:ext cx="1100252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略。</a:t>
            </a:r>
            <a:endParaRPr lang="zh-CN" altLang="zh-CN" sz="1050" kern="100" dirty="0">
              <a:effectLst/>
              <a:latin typeface="宋体"/>
              <a:cs typeface="Courier New"/>
            </a:endParaRPr>
          </a:p>
        </p:txBody>
      </p:sp>
      <p:sp>
        <p:nvSpPr>
          <p:cNvPr id="9" name="TextBox 8"/>
          <p:cNvSpPr txBox="1"/>
          <p:nvPr/>
        </p:nvSpPr>
        <p:spPr>
          <a:xfrm>
            <a:off x="5663158" y="3441705"/>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5039824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7" grpId="0" animBg="1"/>
      <p:bldP spid="7" grpId="1" animBg="1"/>
      <p:bldP spid="8" grpId="0"/>
      <p:bldP spid="8" grpId="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10451" y="282544"/>
            <a:ext cx="11223676" cy="133393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明事知人：</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文章重点叙述了曾公亮的哪些主要事迹？</a:t>
            </a:r>
            <a:endParaRPr lang="zh-CN" altLang="zh-CN" sz="1050" kern="100" dirty="0">
              <a:effectLst/>
              <a:latin typeface="宋体"/>
              <a:cs typeface="Courier New"/>
            </a:endParaRPr>
          </a:p>
        </p:txBody>
      </p:sp>
      <p:sp>
        <p:nvSpPr>
          <p:cNvPr id="7" name="矩形 6"/>
          <p:cNvSpPr/>
          <p:nvPr/>
        </p:nvSpPr>
        <p:spPr>
          <a:xfrm>
            <a:off x="525608" y="1711531"/>
            <a:ext cx="11273868" cy="2654367"/>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510451" y="1618842"/>
            <a:ext cx="11112550" cy="262582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任会稽知县，为百姓解除水患。</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任郑州知州，政声卓越，治所夜不闭户。</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任京官时，针对民偷盗一案，据理力争，使案子改判；及时止住了边境契丹人的违约行为；在辽使拜见皇帝一事上维护了国体。</a:t>
            </a:r>
            <a:endParaRPr lang="zh-CN" altLang="zh-CN" sz="1050" kern="100" dirty="0">
              <a:effectLst/>
              <a:latin typeface="宋体"/>
              <a:cs typeface="Courier New"/>
            </a:endParaRPr>
          </a:p>
        </p:txBody>
      </p:sp>
      <p:sp>
        <p:nvSpPr>
          <p:cNvPr id="9" name="TextBox 8"/>
          <p:cNvSpPr txBox="1"/>
          <p:nvPr/>
        </p:nvSpPr>
        <p:spPr>
          <a:xfrm>
            <a:off x="7444383" y="1095685"/>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0" name="矩形 9"/>
          <p:cNvSpPr/>
          <p:nvPr/>
        </p:nvSpPr>
        <p:spPr>
          <a:xfrm>
            <a:off x="513667" y="4335797"/>
            <a:ext cx="11223676" cy="68760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概括曾公亮的性格作风。</a:t>
            </a:r>
            <a:endParaRPr lang="zh-CN" altLang="zh-CN" sz="1050" kern="100" dirty="0">
              <a:effectLst/>
              <a:latin typeface="宋体"/>
              <a:cs typeface="Courier New"/>
            </a:endParaRPr>
          </a:p>
        </p:txBody>
      </p:sp>
      <p:sp>
        <p:nvSpPr>
          <p:cNvPr id="11" name="矩形 10"/>
          <p:cNvSpPr/>
          <p:nvPr/>
        </p:nvSpPr>
        <p:spPr>
          <a:xfrm>
            <a:off x="528824" y="5164028"/>
            <a:ext cx="11273868" cy="1362110"/>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12" name="矩形 11"/>
          <p:cNvSpPr/>
          <p:nvPr/>
        </p:nvSpPr>
        <p:spPr>
          <a:xfrm>
            <a:off x="513667" y="5068322"/>
            <a:ext cx="11112550" cy="1333161"/>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为官有才干，有政绩，通晓典章制度。为人深沉，思虑周密，老谋深算，天性吝啬。</a:t>
            </a:r>
            <a:endParaRPr lang="zh-CN" altLang="zh-CN" sz="1050" kern="100" dirty="0">
              <a:effectLst/>
              <a:latin typeface="宋体"/>
              <a:cs typeface="Courier New"/>
            </a:endParaRPr>
          </a:p>
        </p:txBody>
      </p:sp>
      <p:sp>
        <p:nvSpPr>
          <p:cNvPr id="13" name="TextBox 12"/>
          <p:cNvSpPr txBox="1"/>
          <p:nvPr/>
        </p:nvSpPr>
        <p:spPr>
          <a:xfrm>
            <a:off x="4943078" y="454578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952000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seq concurrent="1" nextAc="seek">
              <p:cTn id="19" restart="whenNotActive" fill="hold" evtFilter="cancelBubble" nodeType="interactiveSeq">
                <p:stCondLst>
                  <p:cond evt="onClick" delay="0">
                    <p:tgtEl>
                      <p:spTgt spid="13"/>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1"/>
                                        </p:tgtEl>
                                      </p:cBhvr>
                                    </p:animEffect>
                                    <p:set>
                                      <p:cBhvr>
                                        <p:cTn id="32" dur="1" fill="hold">
                                          <p:stCondLst>
                                            <p:cond delay="499"/>
                                          </p:stCondLst>
                                        </p:cTn>
                                        <p:tgtEl>
                                          <p:spTgt spid="11"/>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7" grpId="0" animBg="1"/>
      <p:bldP spid="7" grpId="1" animBg="1"/>
      <p:bldP spid="8" grpId="0"/>
      <p:bldP spid="8" grpId="1"/>
      <p:bldP spid="11" grpId="0" animBg="1"/>
      <p:bldP spid="11" grpId="1" animBg="1"/>
      <p:bldP spid="12" grpId="0"/>
      <p:bldP spid="1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66014" y="11118"/>
            <a:ext cx="11112550" cy="133393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明事知人：</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请按时间顺序，列出孙傅在哪些官任上做了哪些事。</a:t>
            </a:r>
            <a:endParaRPr lang="zh-CN" altLang="zh-CN" sz="1050" kern="100" dirty="0">
              <a:effectLst/>
              <a:latin typeface="宋体"/>
              <a:cs typeface="Courier New"/>
            </a:endParaRPr>
          </a:p>
        </p:txBody>
      </p:sp>
      <p:sp>
        <p:nvSpPr>
          <p:cNvPr id="7" name="矩形 6"/>
          <p:cNvSpPr/>
          <p:nvPr/>
        </p:nvSpPr>
        <p:spPr>
          <a:xfrm>
            <a:off x="525608" y="1407675"/>
            <a:ext cx="11273868" cy="5382638"/>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497436" y="1307262"/>
            <a:ext cx="11223676" cy="5480450"/>
          </a:xfrm>
          <a:prstGeom prst="rect">
            <a:avLst/>
          </a:prstGeom>
        </p:spPr>
        <p:txBody>
          <a:bodyPr wrap="square" lIns="121898" tIns="60948" rIns="121898" bIns="60948">
            <a:spAutoFit/>
          </a:bodyPr>
          <a:lstStyle/>
          <a:p>
            <a:pPr algn="just">
              <a:lnSpc>
                <a:spcPct val="14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登进士第，做礼部员外郎。劝谏尚书赶快更变，否则必败。</a:t>
            </a:r>
            <a:endParaRPr lang="zh-CN" altLang="zh-CN" sz="1050" kern="100" dirty="0">
              <a:latin typeface="宋体"/>
              <a:cs typeface="Courier New"/>
            </a:endParaRPr>
          </a:p>
          <a:p>
            <a:pPr algn="just">
              <a:lnSpc>
                <a:spcPct val="14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任中书舍人。建言高丽使者入朝烦费民力，违逆宰相之意而被贬谪到蕲州。</a:t>
            </a:r>
            <a:endParaRPr lang="zh-CN" altLang="zh-CN" sz="1050" kern="100" dirty="0">
              <a:latin typeface="宋体"/>
              <a:cs typeface="Courier New"/>
            </a:endParaRPr>
          </a:p>
          <a:p>
            <a:pPr algn="just">
              <a:lnSpc>
                <a:spcPct val="140000"/>
              </a:lnSpc>
              <a:spcAft>
                <a:spcPts val="0"/>
              </a:spcAft>
            </a:pP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靖康元年，任兵部尚书。请求恢复祖宗法度。</a:t>
            </a:r>
            <a:endParaRPr lang="zh-CN" altLang="zh-CN" sz="1050" kern="100" dirty="0">
              <a:latin typeface="宋体"/>
              <a:cs typeface="Courier New"/>
            </a:endParaRPr>
          </a:p>
          <a:p>
            <a:pPr algn="just">
              <a:lnSpc>
                <a:spcPct val="140000"/>
              </a:lnSpc>
              <a:spcAft>
                <a:spcPts val="0"/>
              </a:spcAft>
            </a:pPr>
            <a:r>
              <a:rPr lang="en-US" altLang="zh-CN" sz="2800" kern="100" dirty="0">
                <a:latin typeface="宋体"/>
                <a:ea typeface="华文细黑"/>
                <a:cs typeface="Times New Roman"/>
              </a:rPr>
              <a:t>④</a:t>
            </a:r>
            <a:r>
              <a:rPr lang="zh-CN" altLang="zh-CN" sz="2800" kern="100" dirty="0">
                <a:latin typeface="Times New Roman"/>
                <a:ea typeface="华文细黑"/>
                <a:cs typeface="Times New Roman"/>
              </a:rPr>
              <a:t>靖康元年十一月，执掌枢密院。金人攻城，他亲自督战，结果兵败城破。</a:t>
            </a:r>
            <a:endParaRPr lang="zh-CN" altLang="zh-CN" sz="1050" kern="100" dirty="0">
              <a:latin typeface="宋体"/>
              <a:cs typeface="Courier New"/>
            </a:endParaRPr>
          </a:p>
          <a:p>
            <a:pPr algn="just">
              <a:lnSpc>
                <a:spcPct val="140000"/>
              </a:lnSpc>
              <a:spcAft>
                <a:spcPts val="0"/>
              </a:spcAft>
            </a:pPr>
            <a:r>
              <a:rPr lang="en-US" altLang="zh-CN" sz="2800" kern="100" dirty="0">
                <a:latin typeface="宋体"/>
                <a:ea typeface="华文细黑"/>
                <a:cs typeface="Times New Roman"/>
              </a:rPr>
              <a:t>⑤</a:t>
            </a:r>
            <a:r>
              <a:rPr lang="zh-CN" altLang="zh-CN" sz="2800" kern="100" dirty="0">
                <a:latin typeface="Times New Roman"/>
                <a:ea typeface="华文细黑"/>
                <a:cs typeface="Times New Roman"/>
              </a:rPr>
              <a:t>靖康二年正月，留守京城，兼任少傅。他不畏金人，努力保全太子。太子被迫至金营，他表示誓死跟从，后被金人召去。</a:t>
            </a:r>
            <a:endParaRPr lang="zh-CN" altLang="zh-CN" sz="1050" kern="100" dirty="0">
              <a:latin typeface="宋体"/>
              <a:cs typeface="Courier New"/>
            </a:endParaRPr>
          </a:p>
          <a:p>
            <a:pPr algn="just">
              <a:lnSpc>
                <a:spcPct val="140000"/>
              </a:lnSpc>
              <a:spcAft>
                <a:spcPts val="0"/>
              </a:spcAft>
            </a:pPr>
            <a:r>
              <a:rPr lang="en-US" altLang="zh-CN" sz="2800" kern="100" dirty="0">
                <a:latin typeface="宋体"/>
                <a:ea typeface="华文细黑"/>
                <a:cs typeface="Times New Roman"/>
              </a:rPr>
              <a:t>⑥</a:t>
            </a:r>
            <a:r>
              <a:rPr lang="zh-CN" altLang="zh-CN" sz="2800" kern="100" dirty="0">
                <a:latin typeface="Times New Roman"/>
                <a:ea typeface="华文细黑"/>
                <a:cs typeface="Times New Roman"/>
              </a:rPr>
              <a:t>靖康三年二月，死于北廷。</a:t>
            </a:r>
            <a:endParaRPr lang="zh-CN" altLang="zh-CN" sz="1050" kern="100" dirty="0">
              <a:effectLst/>
              <a:latin typeface="宋体"/>
              <a:cs typeface="Courier New"/>
            </a:endParaRPr>
          </a:p>
        </p:txBody>
      </p:sp>
      <p:sp>
        <p:nvSpPr>
          <p:cNvPr id="9" name="TextBox 8"/>
          <p:cNvSpPr txBox="1"/>
          <p:nvPr/>
        </p:nvSpPr>
        <p:spPr>
          <a:xfrm>
            <a:off x="9222321" y="76416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4934129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7" grpId="0" animBg="1"/>
      <p:bldP spid="7" grpId="1" animBg="1"/>
      <p:bldP spid="8" grpId="0"/>
      <p:bldP spid="8" grpId="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190550" y="2834876"/>
            <a:ext cx="11652386"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203665" y="117426"/>
            <a:ext cx="11796197"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第二时段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：真题训练</a:t>
            </a:r>
            <a:endParaRPr lang="zh-CN" altLang="zh-CN" sz="1050" b="1"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下列对文中画波浪线部分的断句，正确的一项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为政有能声</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盗悉窜他境</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至夜户不闭</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尝有使客亡橐中物移书</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诘盗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公</a:t>
            </a:r>
            <a:r>
              <a:rPr lang="zh-CN" altLang="zh-CN" sz="2800" kern="100" dirty="0" smtClean="0">
                <a:latin typeface="IPAPANNEW"/>
                <a:ea typeface="华文细黑"/>
                <a:cs typeface="Times New Roman"/>
              </a:rPr>
              <a:t>亮</a:t>
            </a:r>
            <a:r>
              <a:rPr lang="en-US" altLang="zh-CN" sz="2800" kern="100" dirty="0" smtClean="0">
                <a:latin typeface="IPAPANNEW"/>
                <a:ea typeface="华文细黑"/>
                <a:cs typeface="Times New Roman"/>
              </a:rPr>
              <a:t>  </a:t>
            </a:r>
          </a:p>
          <a:p>
            <a:pPr algn="just">
              <a:lnSpc>
                <a:spcPct val="150000"/>
              </a:lnSpc>
              <a:spcAft>
                <a:spcPts val="0"/>
              </a:spcAft>
            </a:pPr>
            <a:r>
              <a:rPr lang="en-US" altLang="zh-CN" sz="2800" kern="100" dirty="0">
                <a:latin typeface="IPAPANNEW"/>
                <a:ea typeface="华文细黑"/>
                <a:cs typeface="Times New Roman"/>
              </a:rPr>
              <a:t> </a:t>
            </a:r>
            <a:r>
              <a:rPr lang="en-US" altLang="zh-CN" sz="2800" kern="100" dirty="0" smtClean="0">
                <a:latin typeface="IPAPANNEW"/>
                <a:ea typeface="华文细黑"/>
                <a:cs typeface="Times New Roman"/>
              </a:rPr>
              <a:t> </a:t>
            </a:r>
            <a:r>
              <a:rPr lang="zh-CN" altLang="zh-CN" sz="2800" kern="100" dirty="0" smtClean="0">
                <a:latin typeface="IPAPANNEW"/>
                <a:ea typeface="华文细黑"/>
                <a:cs typeface="Times New Roman"/>
              </a:rPr>
              <a:t>报</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吾境不藏盗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殆从者之廋耳</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索之</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果然</a:t>
            </a:r>
            <a:r>
              <a:rPr lang="en-US" altLang="zh-CN" sz="2800" kern="100" dirty="0">
                <a:latin typeface="IPAPANNEW"/>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为政有能声</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盗悉窜他境</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至夜户不闭</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尝有使客亡橐中物</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移书诘盗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公</a:t>
            </a:r>
            <a:r>
              <a:rPr lang="zh-CN" altLang="zh-CN" sz="2800" kern="100" dirty="0" smtClean="0">
                <a:latin typeface="IPAPANNEW"/>
                <a:ea typeface="华文细黑"/>
                <a:cs typeface="Times New Roman"/>
              </a:rPr>
              <a:t>亮</a:t>
            </a:r>
            <a:endParaRPr lang="en-US" altLang="zh-CN" sz="2800" kern="100" dirty="0" smtClean="0">
              <a:latin typeface="IPAPANNEW"/>
              <a:ea typeface="华文细黑"/>
              <a:cs typeface="Times New Roman"/>
            </a:endParaRPr>
          </a:p>
          <a:p>
            <a:pPr algn="just">
              <a:lnSpc>
                <a:spcPct val="150000"/>
              </a:lnSpc>
              <a:spcAft>
                <a:spcPts val="0"/>
              </a:spcAft>
            </a:pPr>
            <a:r>
              <a:rPr lang="en-US" altLang="zh-CN" sz="2800" b="1" kern="100" dirty="0">
                <a:latin typeface="IPAPANNEW"/>
                <a:ea typeface="华文细黑"/>
                <a:cs typeface="Times New Roman"/>
              </a:rPr>
              <a:t> </a:t>
            </a:r>
            <a:r>
              <a:rPr lang="en-US" altLang="zh-CN" sz="2800" b="1" kern="100" dirty="0" smtClean="0">
                <a:latin typeface="IPAPANNEW"/>
                <a:ea typeface="华文细黑"/>
                <a:cs typeface="Times New Roman"/>
              </a:rPr>
              <a:t> </a:t>
            </a:r>
            <a:r>
              <a:rPr lang="zh-CN" altLang="zh-CN" sz="2800" kern="100" dirty="0" smtClean="0">
                <a:latin typeface="IPAPANNEW"/>
                <a:ea typeface="华文细黑"/>
                <a:cs typeface="Times New Roman"/>
              </a:rPr>
              <a:t>报</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吾境不藏盗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殆从者之廋耳</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索之</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果然</a:t>
            </a:r>
            <a:r>
              <a:rPr lang="en-US" altLang="zh-CN" sz="2800" kern="100" dirty="0">
                <a:latin typeface="IPAPANNEW"/>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为政有能声</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盗悉窜</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他境至夜户不闭</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尝有使客亡橐中物移书</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诘盗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公</a:t>
            </a:r>
            <a:r>
              <a:rPr lang="zh-CN" altLang="zh-CN" sz="2800" kern="100" dirty="0" smtClean="0">
                <a:latin typeface="IPAPANNEW"/>
                <a:ea typeface="华文细黑"/>
                <a:cs typeface="Times New Roman"/>
              </a:rPr>
              <a:t>亮</a:t>
            </a:r>
            <a:endParaRPr lang="en-US" altLang="zh-CN" sz="2800" kern="100" dirty="0" smtClean="0">
              <a:latin typeface="IPAPANNEW"/>
              <a:ea typeface="华文细黑"/>
              <a:cs typeface="Times New Roman"/>
            </a:endParaRPr>
          </a:p>
          <a:p>
            <a:pPr algn="just">
              <a:lnSpc>
                <a:spcPct val="150000"/>
              </a:lnSpc>
              <a:spcAft>
                <a:spcPts val="0"/>
              </a:spcAft>
            </a:pPr>
            <a:r>
              <a:rPr lang="en-US" altLang="zh-CN" sz="2800" kern="100" dirty="0">
                <a:latin typeface="IPAPANNEW"/>
                <a:ea typeface="华文细黑"/>
                <a:cs typeface="Times New Roman"/>
              </a:rPr>
              <a:t> </a:t>
            </a:r>
            <a:r>
              <a:rPr lang="en-US" altLang="zh-CN" sz="2800" kern="100" dirty="0" smtClean="0">
                <a:latin typeface="IPAPANNEW"/>
                <a:ea typeface="华文细黑"/>
                <a:cs typeface="Times New Roman"/>
              </a:rPr>
              <a:t> </a:t>
            </a:r>
            <a:r>
              <a:rPr lang="zh-CN" altLang="zh-CN" sz="2800" kern="100" dirty="0" smtClean="0">
                <a:latin typeface="IPAPANNEW"/>
                <a:ea typeface="华文细黑"/>
                <a:cs typeface="Times New Roman"/>
              </a:rPr>
              <a:t>报</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吾境不藏盗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殆从者之廋耳</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索之</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果然</a:t>
            </a:r>
            <a:r>
              <a:rPr lang="en-US" altLang="zh-CN" sz="2800" kern="100" dirty="0">
                <a:latin typeface="IPAPANNEW"/>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为政有能声</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盗悉窜</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他境至夜户不闭</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尝有使客亡橐中物</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移书诘盗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公</a:t>
            </a:r>
            <a:r>
              <a:rPr lang="zh-CN" altLang="zh-CN" sz="2800" kern="100" dirty="0" smtClean="0">
                <a:latin typeface="IPAPANNEW"/>
                <a:ea typeface="华文细黑"/>
                <a:cs typeface="Times New Roman"/>
              </a:rPr>
              <a:t>亮</a:t>
            </a:r>
            <a:endParaRPr lang="en-US" altLang="zh-CN" sz="2800" kern="100" dirty="0" smtClean="0">
              <a:latin typeface="IPAPANNEW"/>
              <a:ea typeface="华文细黑"/>
              <a:cs typeface="Times New Roman"/>
            </a:endParaRPr>
          </a:p>
          <a:p>
            <a:pPr algn="just">
              <a:lnSpc>
                <a:spcPct val="150000"/>
              </a:lnSpc>
              <a:spcAft>
                <a:spcPts val="0"/>
              </a:spcAft>
            </a:pPr>
            <a:r>
              <a:rPr lang="en-US" altLang="zh-CN" sz="2800" kern="100" dirty="0">
                <a:latin typeface="IPAPANNEW"/>
                <a:ea typeface="华文细黑"/>
                <a:cs typeface="Times New Roman"/>
              </a:rPr>
              <a:t> </a:t>
            </a:r>
            <a:r>
              <a:rPr lang="en-US" altLang="zh-CN" sz="2800" kern="100" dirty="0" smtClean="0">
                <a:latin typeface="IPAPANNEW"/>
                <a:ea typeface="华文细黑"/>
                <a:cs typeface="Times New Roman"/>
              </a:rPr>
              <a:t> </a:t>
            </a:r>
            <a:r>
              <a:rPr lang="zh-CN" altLang="zh-CN" sz="2800" kern="100" dirty="0" smtClean="0">
                <a:latin typeface="IPAPANNEW"/>
                <a:ea typeface="华文细黑"/>
                <a:cs typeface="Times New Roman"/>
              </a:rPr>
              <a:t>报</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吾境不藏盗</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殆从者之廋耳</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索之</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果然</a:t>
            </a:r>
            <a:r>
              <a:rPr lang="en-US" altLang="zh-CN" sz="2800" kern="100" dirty="0">
                <a:latin typeface="IPAPANNEW"/>
                <a:ea typeface="华文细黑"/>
                <a:cs typeface="Times New Roman"/>
              </a:rPr>
              <a:t>/</a:t>
            </a:r>
            <a:endParaRPr lang="zh-CN" altLang="zh-CN" sz="1050" kern="100" dirty="0">
              <a:effectLst/>
              <a:latin typeface="宋体"/>
              <a:cs typeface="Courier New"/>
            </a:endParaRPr>
          </a:p>
        </p:txBody>
      </p:sp>
      <p:sp>
        <p:nvSpPr>
          <p:cNvPr id="11" name="TextBox 10"/>
          <p:cNvSpPr txBox="1"/>
          <p:nvPr/>
        </p:nvSpPr>
        <p:spPr>
          <a:xfrm>
            <a:off x="8327454" y="980634"/>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1676665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270841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_______________________________________________________________________________________________________________________________________________________________________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先</a:t>
            </a:r>
            <a:r>
              <a:rPr lang="zh-CN" altLang="zh-CN" sz="2800" kern="100" dirty="0">
                <a:solidFill>
                  <a:srgbClr val="C00000"/>
                </a:solidFill>
                <a:latin typeface="Times New Roman"/>
                <a:ea typeface="华文细黑"/>
                <a:cs typeface="Times New Roman"/>
              </a:rPr>
              <a:t>大致弄清所给句子的意思。语句有两层意思：一是曾公亮的政声卓著，治所夜不闭户；二是过客丢失财物的具体事例。理清了这件事的逻辑顺序，再抓住</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盗</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他境</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尝</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公亮</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殆</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耳</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等关键词语就很容易选了。</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16154143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73298" y="3673161"/>
            <a:ext cx="11422788"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406574" y="380629"/>
            <a:ext cx="11449272" cy="594006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下列对文中</a:t>
            </a:r>
            <a:r>
              <a:rPr lang="zh-CN" altLang="zh-CN" sz="2800" kern="100" dirty="0" smtClean="0">
                <a:latin typeface="Times New Roman"/>
                <a:ea typeface="华文细黑"/>
                <a:cs typeface="Times New Roman"/>
              </a:rPr>
              <a:t>加</a:t>
            </a:r>
            <a:r>
              <a:rPr lang="zh-CN" altLang="en-US" sz="2800" kern="100" dirty="0" smtClean="0">
                <a:latin typeface="Times New Roman"/>
                <a:ea typeface="华文细黑"/>
                <a:cs typeface="Times New Roman"/>
              </a:rPr>
              <a:t>颜色</a:t>
            </a:r>
            <a:r>
              <a:rPr lang="zh-CN" altLang="zh-CN" sz="2800" kern="100" dirty="0" smtClean="0">
                <a:latin typeface="Times New Roman"/>
                <a:ea typeface="华文细黑"/>
                <a:cs typeface="Times New Roman"/>
              </a:rPr>
              <a:t>词语</a:t>
            </a:r>
            <a:r>
              <a:rPr lang="zh-CN" altLang="zh-CN" sz="2800" kern="100" dirty="0">
                <a:latin typeface="Times New Roman"/>
                <a:ea typeface="华文细黑"/>
                <a:cs typeface="Times New Roman"/>
              </a:rPr>
              <a:t>的相关内容的解说，不正确的一项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首相指宰相中居于首位的人，与当今某些国家内阁或政府首脑的</a:t>
            </a:r>
            <a:r>
              <a:rPr lang="zh-CN" altLang="zh-CN" sz="2800" kern="100" dirty="0" smtClean="0">
                <a:latin typeface="Times New Roman"/>
                <a:ea typeface="华文细黑"/>
                <a:cs typeface="Times New Roman"/>
              </a:rPr>
              <a:t>含义</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并不</a:t>
            </a:r>
            <a:r>
              <a:rPr lang="zh-CN" altLang="zh-CN" sz="2800" kern="100" dirty="0">
                <a:latin typeface="Times New Roman"/>
                <a:ea typeface="华文细黑"/>
                <a:cs typeface="Times New Roman"/>
              </a:rPr>
              <a:t>相同。</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建储义为确定储君，也即确定皇位的继承人，我国古代通常采用嫡</a:t>
            </a:r>
            <a:r>
              <a:rPr lang="zh-CN" altLang="zh-CN" sz="2800" kern="100" dirty="0" smtClean="0">
                <a:latin typeface="Times New Roman"/>
                <a:ea typeface="华文细黑"/>
                <a:cs typeface="Times New Roman"/>
              </a:rPr>
              <a:t>长</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子</a:t>
            </a:r>
            <a:r>
              <a:rPr lang="zh-CN" altLang="zh-CN" sz="2800" kern="100" dirty="0">
                <a:latin typeface="Times New Roman"/>
                <a:ea typeface="华文细黑"/>
                <a:cs typeface="Times New Roman"/>
              </a:rPr>
              <a:t>继承制。</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古代朝廷中分职设官，各有专司，所以可用</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有司</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来指称朝廷中</a:t>
            </a:r>
            <a:r>
              <a:rPr lang="zh-CN" altLang="zh-CN" sz="2800" kern="100" dirty="0" smtClean="0">
                <a:latin typeface="Times New Roman"/>
                <a:ea typeface="华文细黑"/>
                <a:cs typeface="Times New Roman"/>
              </a:rPr>
              <a:t>的</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各级</a:t>
            </a:r>
            <a:r>
              <a:rPr lang="zh-CN" altLang="zh-CN" sz="2800" kern="100" dirty="0">
                <a:latin typeface="Times New Roman"/>
                <a:ea typeface="华文细黑"/>
                <a:cs typeface="Times New Roman"/>
              </a:rPr>
              <a:t>官员。</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契丹是古国名，后来改国号为辽，先后与五代和北宋并立，与中原</a:t>
            </a:r>
            <a:r>
              <a:rPr lang="zh-CN" altLang="zh-CN" sz="2800" kern="100" dirty="0" smtClean="0">
                <a:latin typeface="Times New Roman"/>
                <a:ea typeface="华文细黑"/>
                <a:cs typeface="Times New Roman"/>
              </a:rPr>
              <a:t>常</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发生</a:t>
            </a:r>
            <a:r>
              <a:rPr lang="zh-CN" altLang="zh-CN" sz="2800" kern="100" dirty="0">
                <a:latin typeface="Times New Roman"/>
                <a:ea typeface="华文细黑"/>
                <a:cs typeface="Times New Roman"/>
              </a:rPr>
              <a:t>争端。</a:t>
            </a:r>
            <a:endParaRPr lang="zh-CN" altLang="zh-CN" sz="1050" kern="100" dirty="0">
              <a:effectLst/>
              <a:latin typeface="宋体"/>
              <a:cs typeface="Courier New"/>
            </a:endParaRPr>
          </a:p>
        </p:txBody>
      </p:sp>
      <p:sp>
        <p:nvSpPr>
          <p:cNvPr id="11" name="TextBox 10"/>
          <p:cNvSpPr txBox="1"/>
          <p:nvPr/>
        </p:nvSpPr>
        <p:spPr>
          <a:xfrm>
            <a:off x="10302441" y="569191"/>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41996640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1415748"/>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1415748"/>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en-US" altLang="zh-CN" sz="2800" kern="100" dirty="0" smtClean="0">
                <a:solidFill>
                  <a:srgbClr val="C00000"/>
                </a:solidFill>
                <a:latin typeface="Times New Roman"/>
                <a:ea typeface="华文细黑"/>
                <a:cs typeface="Courier New"/>
              </a:rPr>
              <a:t>C</a:t>
            </a:r>
            <a:r>
              <a:rPr lang="zh-CN" altLang="zh-CN" sz="2800" kern="100" dirty="0">
                <a:solidFill>
                  <a:srgbClr val="C00000"/>
                </a:solidFill>
                <a:latin typeface="Times New Roman"/>
                <a:ea typeface="华文细黑"/>
                <a:cs typeface="Times New Roman"/>
              </a:rPr>
              <a:t>项</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有司</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指有具体职务、具体工作的官吏，并不能指</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朝廷中的各级官员</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2381564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73298" y="3530128"/>
            <a:ext cx="11422788"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361776"/>
            <a:ext cx="11449272" cy="5732314"/>
          </a:xfrm>
          <a:prstGeom prst="rect">
            <a:avLst/>
          </a:prstGeom>
        </p:spPr>
        <p:txBody>
          <a:bodyPr wrap="square" lIns="121898" tIns="60948" rIns="121898" bIns="60948">
            <a:spAutoFit/>
          </a:bodyPr>
          <a:lstStyle/>
          <a:p>
            <a:pPr algn="just">
              <a:lnSpc>
                <a:spcPct val="150000"/>
              </a:lnSpc>
              <a:spcAft>
                <a:spcPts val="0"/>
              </a:spcAft>
            </a:pPr>
            <a:r>
              <a:rPr lang="en-US" altLang="zh-CN" sz="2700" kern="100" dirty="0">
                <a:latin typeface="Times New Roman"/>
                <a:ea typeface="华文细黑"/>
                <a:cs typeface="Courier New"/>
              </a:rPr>
              <a:t>3.</a:t>
            </a:r>
            <a:r>
              <a:rPr lang="zh-CN" altLang="zh-CN" sz="2700" kern="100" dirty="0">
                <a:latin typeface="Times New Roman"/>
                <a:ea typeface="华文细黑"/>
                <a:cs typeface="Times New Roman"/>
              </a:rPr>
              <a:t>下列对原文有关内容的概括和分析，不正确的一项</a:t>
            </a:r>
            <a:r>
              <a:rPr lang="zh-CN" altLang="zh-CN" sz="2700" kern="100" dirty="0" smtClean="0">
                <a:latin typeface="Times New Roman"/>
                <a:ea typeface="华文细黑"/>
                <a:cs typeface="Times New Roman"/>
              </a:rPr>
              <a:t>是</a:t>
            </a:r>
            <a:endParaRPr lang="zh-CN" altLang="zh-CN" sz="2700" kern="100" dirty="0">
              <a:latin typeface="宋体"/>
              <a:cs typeface="Courier New"/>
            </a:endParaRPr>
          </a:p>
          <a:p>
            <a:pPr algn="just">
              <a:lnSpc>
                <a:spcPct val="150000"/>
              </a:lnSpc>
              <a:spcAft>
                <a:spcPts val="0"/>
              </a:spcAft>
            </a:pPr>
            <a:r>
              <a:rPr lang="en-US" altLang="zh-CN" sz="2700" kern="100" spc="-100" dirty="0">
                <a:latin typeface="Times New Roman"/>
                <a:ea typeface="华文细黑"/>
                <a:cs typeface="Courier New"/>
              </a:rPr>
              <a:t>A.</a:t>
            </a:r>
            <a:r>
              <a:rPr lang="zh-CN" altLang="zh-CN" sz="2700" kern="100" spc="-100" dirty="0">
                <a:latin typeface="Times New Roman"/>
                <a:ea typeface="华文细黑"/>
                <a:cs typeface="Times New Roman"/>
              </a:rPr>
              <a:t>曾公亮初入仕途，为民兴利除弊。他进士及第后任职会稽县，当时湖水</a:t>
            </a:r>
            <a:r>
              <a:rPr lang="zh-CN" altLang="zh-CN" sz="2700" kern="100" spc="-100" dirty="0" smtClean="0">
                <a:latin typeface="Times New Roman"/>
                <a:ea typeface="华文细黑"/>
                <a:cs typeface="Times New Roman"/>
              </a:rPr>
              <a:t>常常</a:t>
            </a:r>
            <a:r>
              <a:rPr lang="en-US" altLang="zh-CN" sz="2700" kern="100" spc="-100" dirty="0" smtClean="0">
                <a:latin typeface="Times New Roman"/>
                <a:ea typeface="华文细黑"/>
                <a:cs typeface="Times New Roman"/>
              </a:rPr>
              <a:t> </a:t>
            </a:r>
          </a:p>
          <a:p>
            <a:pPr algn="just">
              <a:lnSpc>
                <a:spcPct val="15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外溢</a:t>
            </a:r>
            <a:r>
              <a:rPr lang="zh-CN" altLang="zh-CN" sz="2700" kern="100" spc="-100" dirty="0">
                <a:latin typeface="Times New Roman"/>
                <a:ea typeface="华文细黑"/>
                <a:cs typeface="Times New Roman"/>
              </a:rPr>
              <a:t>，民田受害，他兴修水利工程，将水引入曹娥江，民众因此得益。</a:t>
            </a:r>
            <a:endParaRPr lang="zh-CN" altLang="zh-CN" sz="2700" kern="100" spc="-100" dirty="0">
              <a:latin typeface="宋体"/>
              <a:cs typeface="Courier New"/>
            </a:endParaRPr>
          </a:p>
          <a:p>
            <a:pPr algn="just">
              <a:lnSpc>
                <a:spcPct val="150000"/>
              </a:lnSpc>
              <a:spcAft>
                <a:spcPts val="0"/>
              </a:spcAft>
            </a:pPr>
            <a:r>
              <a:rPr lang="en-US" altLang="zh-CN" sz="2700" kern="100" spc="-100" dirty="0">
                <a:latin typeface="Times New Roman"/>
                <a:ea typeface="华文细黑"/>
                <a:cs typeface="Courier New"/>
              </a:rPr>
              <a:t>B.</a:t>
            </a:r>
            <a:r>
              <a:rPr lang="zh-CN" altLang="zh-CN" sz="2700" kern="100" spc="-100" dirty="0">
                <a:latin typeface="Times New Roman"/>
                <a:ea typeface="华文细黑"/>
                <a:cs typeface="Times New Roman"/>
              </a:rPr>
              <a:t>曾公亮久经历练，通晓典章制度。他熟知朝廷政务，首相韩琦每每向他咨询</a:t>
            </a:r>
            <a:r>
              <a:rPr lang="zh-CN" altLang="zh-CN" sz="2700" kern="100" spc="-100" dirty="0" smtClean="0">
                <a:latin typeface="Times New Roman"/>
                <a:ea typeface="华文细黑"/>
                <a:cs typeface="Times New Roman"/>
              </a:rPr>
              <a:t>；</a:t>
            </a:r>
            <a:endParaRPr lang="en-US" altLang="zh-CN" sz="2700" kern="100" spc="-100" dirty="0" smtClean="0">
              <a:latin typeface="Times New Roman"/>
              <a:ea typeface="华文细黑"/>
              <a:cs typeface="Times New Roman"/>
            </a:endParaRPr>
          </a:p>
          <a:p>
            <a:pPr algn="just">
              <a:lnSpc>
                <a:spcPct val="15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密</a:t>
            </a:r>
            <a:r>
              <a:rPr lang="zh-CN" altLang="zh-CN" sz="2700" kern="100" spc="-100" dirty="0">
                <a:latin typeface="Times New Roman"/>
                <a:ea typeface="华文细黑"/>
                <a:cs typeface="Times New Roman"/>
              </a:rPr>
              <a:t>州有人偷盗民田产银，他认为判处死刑过重，据理力争，最终改判。</a:t>
            </a:r>
            <a:endParaRPr lang="zh-CN" altLang="zh-CN" sz="2700" kern="100" spc="-100" dirty="0">
              <a:latin typeface="宋体"/>
              <a:cs typeface="Courier New"/>
            </a:endParaRPr>
          </a:p>
          <a:p>
            <a:pPr algn="just">
              <a:lnSpc>
                <a:spcPct val="150000"/>
              </a:lnSpc>
              <a:spcAft>
                <a:spcPts val="0"/>
              </a:spcAft>
            </a:pPr>
            <a:r>
              <a:rPr lang="en-US" altLang="zh-CN" sz="2700" kern="100" spc="-100" dirty="0">
                <a:latin typeface="Times New Roman"/>
                <a:ea typeface="华文细黑"/>
                <a:cs typeface="Courier New"/>
              </a:rPr>
              <a:t>C.</a:t>
            </a:r>
            <a:r>
              <a:rPr lang="zh-CN" altLang="zh-CN" sz="2700" kern="100" spc="-100" dirty="0">
                <a:latin typeface="Times New Roman"/>
                <a:ea typeface="华文细黑"/>
                <a:cs typeface="Times New Roman"/>
              </a:rPr>
              <a:t>曾公亮防患未然，止息边地事端。契丹违约在界河捕鱼运盐，他认为萌芽</a:t>
            </a:r>
            <a:r>
              <a:rPr lang="zh-CN" altLang="zh-CN" sz="2700" kern="100" spc="-100" dirty="0" smtClean="0">
                <a:latin typeface="Times New Roman"/>
                <a:ea typeface="华文细黑"/>
                <a:cs typeface="Times New Roman"/>
              </a:rPr>
              <a:t>不</a:t>
            </a:r>
            <a:endParaRPr lang="en-US" altLang="zh-CN" sz="2700" kern="100" spc="-100" dirty="0" smtClean="0">
              <a:latin typeface="Times New Roman"/>
              <a:ea typeface="华文细黑"/>
              <a:cs typeface="Times New Roman"/>
            </a:endParaRPr>
          </a:p>
          <a:p>
            <a:pPr algn="just">
              <a:lnSpc>
                <a:spcPct val="15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禁</a:t>
            </a:r>
            <a:r>
              <a:rPr lang="zh-CN" altLang="zh-CN" sz="2700" kern="100" spc="-100" dirty="0">
                <a:latin typeface="Times New Roman"/>
                <a:ea typeface="华文细黑"/>
                <a:cs typeface="Times New Roman"/>
              </a:rPr>
              <a:t>终将酿成大祸，派使者偕同雄州赵滋前往调解，边地双方得以相安无事。</a:t>
            </a:r>
            <a:endParaRPr lang="zh-CN" altLang="zh-CN" sz="2700" kern="100" spc="-100" dirty="0">
              <a:latin typeface="宋体"/>
              <a:cs typeface="Courier New"/>
            </a:endParaRPr>
          </a:p>
          <a:p>
            <a:pPr algn="just">
              <a:lnSpc>
                <a:spcPct val="150000"/>
              </a:lnSpc>
              <a:spcAft>
                <a:spcPts val="0"/>
              </a:spcAft>
            </a:pPr>
            <a:r>
              <a:rPr lang="en-US" altLang="zh-CN" sz="2700" kern="100" spc="-100" dirty="0">
                <a:latin typeface="Times New Roman"/>
                <a:ea typeface="华文细黑"/>
                <a:cs typeface="Courier New"/>
              </a:rPr>
              <a:t>D.</a:t>
            </a:r>
            <a:r>
              <a:rPr lang="zh-CN" altLang="zh-CN" sz="2700" kern="100" spc="-100" dirty="0">
                <a:latin typeface="Times New Roman"/>
                <a:ea typeface="华文细黑"/>
                <a:cs typeface="Times New Roman"/>
              </a:rPr>
              <a:t>曾公亮老谋深算，暗中为子孙计。他为人深沉，思虑周密，曾举荐王安石</a:t>
            </a:r>
            <a:r>
              <a:rPr lang="zh-CN" altLang="zh-CN" sz="2700" kern="100" spc="-100" dirty="0" smtClean="0">
                <a:latin typeface="Times New Roman"/>
                <a:ea typeface="华文细黑"/>
                <a:cs typeface="Times New Roman"/>
              </a:rPr>
              <a:t>，</a:t>
            </a:r>
            <a:endParaRPr lang="en-US" altLang="zh-CN" sz="2700" kern="100" spc="-100" dirty="0" smtClean="0">
              <a:latin typeface="Times New Roman"/>
              <a:ea typeface="华文细黑"/>
              <a:cs typeface="Times New Roman"/>
            </a:endParaRPr>
          </a:p>
          <a:p>
            <a:pPr algn="just">
              <a:lnSpc>
                <a:spcPct val="15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安</a:t>
            </a:r>
            <a:r>
              <a:rPr lang="zh-CN" altLang="zh-CN" sz="2700" kern="100" spc="-100" dirty="0">
                <a:latin typeface="Times New Roman"/>
                <a:ea typeface="华文细黑"/>
                <a:cs typeface="Times New Roman"/>
              </a:rPr>
              <a:t>石受到宠信，他考虑子孙前程，不露痕迹地处处随顺安石，终于得到回报。</a:t>
            </a:r>
            <a:endParaRPr lang="zh-CN" altLang="zh-CN" sz="2700" kern="100" spc="-100" dirty="0">
              <a:effectLst/>
              <a:latin typeface="宋体"/>
              <a:cs typeface="Courier New"/>
            </a:endParaRPr>
          </a:p>
        </p:txBody>
      </p:sp>
      <p:sp>
        <p:nvSpPr>
          <p:cNvPr id="11" name="TextBox 10"/>
          <p:cNvSpPr txBox="1"/>
          <p:nvPr/>
        </p:nvSpPr>
        <p:spPr>
          <a:xfrm>
            <a:off x="8718707" y="538426"/>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5714645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2062079"/>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2062079"/>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原文</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使谕以指意，边害讫息</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，意即派人把皇帝的旨意告诉赵滋，从而止息了边害。</a:t>
            </a:r>
            <a:r>
              <a:rPr lang="en-US" altLang="zh-CN" sz="2800" kern="100" dirty="0">
                <a:solidFill>
                  <a:srgbClr val="C00000"/>
                </a:solidFill>
                <a:latin typeface="Times New Roman"/>
                <a:ea typeface="华文细黑"/>
                <a:cs typeface="Courier New"/>
              </a:rPr>
              <a:t>C</a:t>
            </a:r>
            <a:r>
              <a:rPr lang="zh-CN" altLang="zh-CN" sz="2800" kern="100" dirty="0">
                <a:solidFill>
                  <a:srgbClr val="C00000"/>
                </a:solidFill>
                <a:latin typeface="Times New Roman"/>
                <a:ea typeface="华文细黑"/>
                <a:cs typeface="Times New Roman"/>
              </a:rPr>
              <a:t>项中</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调解</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一词不当，也并非</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派使者偕同雄州赵滋前往</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，属曲解文意。</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14748060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505360"/>
            <a:ext cx="11449272"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把文中画横线的句子翻译成现代汉语。</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锡宴不赴，是不虔君命也。人主有疾，而必使亲临，处之安乎？</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________________________________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p>
          <a:p>
            <a:pPr algn="just">
              <a:lnSpc>
                <a:spcPct val="150000"/>
              </a:lnSpc>
              <a:spcAft>
                <a:spcPts val="0"/>
              </a:spcAft>
            </a:pPr>
            <a:r>
              <a:rPr lang="en-US" altLang="zh-CN" sz="2800" kern="100" dirty="0" smtClean="0">
                <a:latin typeface="Times New Roman"/>
                <a:ea typeface="华文细黑"/>
                <a:cs typeface="Courier New"/>
              </a:rPr>
              <a:t>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endParaRPr lang="zh-CN" altLang="zh-CN" sz="1050" kern="100" dirty="0">
              <a:effectLst/>
              <a:latin typeface="宋体"/>
              <a:cs typeface="Courier New"/>
            </a:endParaRPr>
          </a:p>
        </p:txBody>
      </p:sp>
      <p:sp>
        <p:nvSpPr>
          <p:cNvPr id="11" name="TextBox 10"/>
          <p:cNvSpPr txBox="1"/>
          <p:nvPr/>
        </p:nvSpPr>
        <p:spPr>
          <a:xfrm>
            <a:off x="8501368" y="1981803"/>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531561" y="1981803"/>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3971474"/>
            <a:ext cx="11615478" cy="1383682"/>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3894142"/>
            <a:ext cx="11563765"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锡</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是通假字，通</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，赐予。</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虔</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，恭敬。</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安</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，心安。</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是不虔君命也</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，判断句。</a:t>
            </a:r>
            <a:endParaRPr lang="zh-CN" altLang="zh-CN" sz="1050" kern="100" dirty="0">
              <a:effectLst/>
              <a:latin typeface="宋体"/>
              <a:cs typeface="Courier New"/>
            </a:endParaRPr>
          </a:p>
        </p:txBody>
      </p:sp>
      <p:sp>
        <p:nvSpPr>
          <p:cNvPr id="9" name="矩形 8"/>
          <p:cNvSpPr/>
          <p:nvPr/>
        </p:nvSpPr>
        <p:spPr>
          <a:xfrm>
            <a:off x="375917" y="2330820"/>
            <a:ext cx="11335913"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赐</a:t>
            </a:r>
            <a:r>
              <a:rPr lang="zh-CN" altLang="zh-CN" sz="2800" kern="100" dirty="0">
                <a:solidFill>
                  <a:srgbClr val="C00000"/>
                </a:solidFill>
                <a:latin typeface="Times New Roman"/>
                <a:ea typeface="华文细黑"/>
                <a:cs typeface="Times New Roman"/>
              </a:rPr>
              <a:t>宴不到场，这是对君主命令的不敬。君主有病，却一定要他亲临宴会，做这样的事能心安吗？</a:t>
            </a:r>
            <a:endParaRPr lang="zh-CN" altLang="zh-CN" sz="1050" kern="100" dirty="0">
              <a:solidFill>
                <a:srgbClr val="C00000"/>
              </a:solidFill>
              <a:effectLst/>
              <a:latin typeface="宋体"/>
              <a:cs typeface="Courier New"/>
            </a:endParaRPr>
          </a:p>
        </p:txBody>
      </p:sp>
      <p:sp>
        <p:nvSpPr>
          <p:cNvPr id="10" name="矩形 9"/>
          <p:cNvSpPr/>
          <p:nvPr/>
        </p:nvSpPr>
        <p:spPr>
          <a:xfrm>
            <a:off x="2474486" y="1732970"/>
            <a:ext cx="6053313"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solidFill>
                  <a:srgbClr val="C00000"/>
                </a:solidFill>
                <a:latin typeface="Times New Roman"/>
                <a:ea typeface="华文细黑"/>
                <a:cs typeface="Times New Roman"/>
              </a:rPr>
              <a:t>锡，虔，安，</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是不虔君命也</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句式</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20039344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9"/>
                                        </p:tgtEl>
                                      </p:cBhvr>
                                    </p:animEffect>
                                    <p:set>
                                      <p:cBhvr>
                                        <p:cTn id="34" dur="1" fill="hold">
                                          <p:stCondLst>
                                            <p:cond delay="499"/>
                                          </p:stCondLst>
                                        </p:cTn>
                                        <p:tgtEl>
                                          <p:spTgt spid="9"/>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10"/>
                                        </p:tgtEl>
                                      </p:cBhvr>
                                    </p:animEffect>
                                    <p:set>
                                      <p:cBhvr>
                                        <p:cTn id="37"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animBg="1"/>
      <p:bldP spid="7" grpId="1" animBg="1"/>
      <p:bldP spid="8" grpId="0"/>
      <p:bldP spid="8" grpId="1"/>
      <p:bldP spid="9" grpId="0"/>
      <p:bldP spid="9" grpId="1"/>
      <p:bldP spid="10" grpId="0"/>
      <p:bldP spid="10" grpId="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649376"/>
            <a:ext cx="11449272"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苏轼尝从容责公亮不能救正，世讥其持禄固宠云。</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____________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a:t>
            </a:r>
          </a:p>
          <a:p>
            <a:pPr algn="just">
              <a:lnSpc>
                <a:spcPct val="150000"/>
              </a:lnSpc>
              <a:spcAft>
                <a:spcPts val="0"/>
              </a:spcAft>
            </a:pPr>
            <a:r>
              <a:rPr lang="en-US" altLang="zh-CN" sz="2800" kern="100" dirty="0" smtClean="0">
                <a:latin typeface="Times New Roman"/>
                <a:ea typeface="华文细黑"/>
                <a:cs typeface="Courier New"/>
              </a:rPr>
              <a:t>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endParaRPr lang="zh-CN" altLang="zh-CN" sz="1050" kern="100" dirty="0">
              <a:effectLst/>
              <a:latin typeface="宋体"/>
              <a:cs typeface="Courier New"/>
            </a:endParaRPr>
          </a:p>
        </p:txBody>
      </p:sp>
      <p:sp>
        <p:nvSpPr>
          <p:cNvPr id="11" name="TextBox 10"/>
          <p:cNvSpPr txBox="1"/>
          <p:nvPr/>
        </p:nvSpPr>
        <p:spPr>
          <a:xfrm>
            <a:off x="4932918" y="147774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5993591" y="147774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3357786"/>
            <a:ext cx="11615478" cy="738877"/>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3304632"/>
            <a:ext cx="1156376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责</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，责备。</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救正</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，纠正弊病。</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固</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，加固。</a:t>
            </a:r>
            <a:endParaRPr lang="zh-CN" altLang="zh-CN" sz="1050" kern="100" dirty="0">
              <a:effectLst/>
              <a:latin typeface="宋体"/>
              <a:cs typeface="Courier New"/>
            </a:endParaRPr>
          </a:p>
        </p:txBody>
      </p:sp>
      <p:sp>
        <p:nvSpPr>
          <p:cNvPr id="9" name="矩形 8"/>
          <p:cNvSpPr/>
          <p:nvPr/>
        </p:nvSpPr>
        <p:spPr>
          <a:xfrm>
            <a:off x="438498" y="1870491"/>
            <a:ext cx="11335913" cy="1415748"/>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苏轼</a:t>
            </a:r>
            <a:r>
              <a:rPr lang="zh-CN" altLang="zh-CN" sz="2800" kern="100" dirty="0">
                <a:solidFill>
                  <a:srgbClr val="C00000"/>
                </a:solidFill>
                <a:latin typeface="Times New Roman"/>
                <a:ea typeface="华文细黑"/>
                <a:cs typeface="Times New Roman"/>
              </a:rPr>
              <a:t>曾从容地责备曾公亮不能纠正弊病，世人讥讽他保持禄位加固宠幸。</a:t>
            </a:r>
            <a:endParaRPr lang="zh-CN" altLang="zh-CN" sz="1050" kern="100" dirty="0">
              <a:solidFill>
                <a:srgbClr val="C00000"/>
              </a:solidFill>
              <a:effectLst/>
              <a:latin typeface="宋体"/>
              <a:cs typeface="Courier New"/>
            </a:endParaRPr>
          </a:p>
        </p:txBody>
      </p:sp>
      <p:sp>
        <p:nvSpPr>
          <p:cNvPr id="10" name="矩形 9"/>
          <p:cNvSpPr/>
          <p:nvPr/>
        </p:nvSpPr>
        <p:spPr>
          <a:xfrm>
            <a:off x="2454845" y="1239074"/>
            <a:ext cx="2467025" cy="686830"/>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责，救正，固</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36728279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9"/>
                                        </p:tgtEl>
                                      </p:cBhvr>
                                    </p:animEffect>
                                    <p:set>
                                      <p:cBhvr>
                                        <p:cTn id="34" dur="1" fill="hold">
                                          <p:stCondLst>
                                            <p:cond delay="499"/>
                                          </p:stCondLst>
                                        </p:cTn>
                                        <p:tgtEl>
                                          <p:spTgt spid="9"/>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10"/>
                                        </p:tgtEl>
                                      </p:cBhvr>
                                    </p:animEffect>
                                    <p:set>
                                      <p:cBhvr>
                                        <p:cTn id="37"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animBg="1"/>
      <p:bldP spid="7" grpId="1" animBg="1"/>
      <p:bldP spid="8" grpId="0"/>
      <p:bldP spid="8" grpId="1"/>
      <p:bldP spid="9" grpId="0"/>
      <p:bldP spid="9" grpId="1"/>
      <p:bldP spid="10" grpId="0"/>
      <p:bldP spid="10" grpId="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53420" y="2619762"/>
            <a:ext cx="7769274" cy="522000"/>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518652"/>
            <a:ext cx="11449272"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第三时段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5</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：补充训练</a:t>
            </a:r>
            <a:endParaRPr lang="zh-CN" altLang="zh-CN" sz="1050" b="1"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对下列句子中</a:t>
            </a:r>
            <a:r>
              <a:rPr lang="zh-CN" altLang="zh-CN" sz="2800" kern="100" dirty="0" smtClean="0">
                <a:latin typeface="Times New Roman"/>
                <a:ea typeface="华文细黑"/>
                <a:cs typeface="Times New Roman"/>
              </a:rPr>
              <a:t>加</a:t>
            </a:r>
            <a:r>
              <a:rPr lang="zh-CN" altLang="en-US" sz="2800" kern="100" dirty="0" smtClean="0">
                <a:latin typeface="Times New Roman"/>
                <a:ea typeface="华文细黑"/>
                <a:cs typeface="Times New Roman"/>
              </a:rPr>
              <a:t>颜色</a:t>
            </a:r>
            <a:r>
              <a:rPr lang="zh-CN" altLang="zh-CN" sz="2800" kern="100" dirty="0" smtClean="0">
                <a:latin typeface="Times New Roman"/>
                <a:ea typeface="华文细黑"/>
                <a:cs typeface="Times New Roman"/>
              </a:rPr>
              <a:t>的</a:t>
            </a:r>
            <a:r>
              <a:rPr lang="zh-CN" altLang="zh-CN" sz="2800" kern="100" dirty="0">
                <a:latin typeface="Times New Roman"/>
                <a:ea typeface="华文细黑"/>
                <a:cs typeface="Times New Roman"/>
              </a:rPr>
              <a:t>词的解释，不正确的一项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民田镜湖旁，每</a:t>
            </a:r>
            <a:r>
              <a:rPr lang="zh-CN" altLang="zh-CN" sz="2800" kern="100" dirty="0">
                <a:solidFill>
                  <a:srgbClr val="0000FF"/>
                </a:solidFill>
                <a:latin typeface="Times New Roman"/>
                <a:ea typeface="华文细黑"/>
                <a:cs typeface="Times New Roman"/>
              </a:rPr>
              <a:t>患</a:t>
            </a:r>
            <a:r>
              <a:rPr lang="zh-CN" altLang="zh-CN" sz="2800" kern="100" dirty="0">
                <a:latin typeface="Times New Roman"/>
                <a:ea typeface="华文细黑"/>
                <a:cs typeface="Times New Roman"/>
              </a:rPr>
              <a:t>湖溢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患</a:t>
            </a:r>
            <a:r>
              <a:rPr lang="zh-CN" altLang="zh-CN" sz="2800" kern="100" dirty="0">
                <a:latin typeface="Times New Roman"/>
                <a:ea typeface="华文细黑"/>
                <a:cs typeface="Times New Roman"/>
              </a:rPr>
              <a:t>：担心</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帝不</a:t>
            </a:r>
            <a:r>
              <a:rPr lang="zh-CN" altLang="zh-CN" sz="2800" kern="100" dirty="0">
                <a:solidFill>
                  <a:srgbClr val="0000FF"/>
                </a:solidFill>
                <a:latin typeface="Times New Roman"/>
                <a:ea typeface="华文细黑"/>
                <a:cs typeface="Times New Roman"/>
              </a:rPr>
              <a:t>豫</a:t>
            </a:r>
            <a:r>
              <a:rPr lang="zh-CN" altLang="zh-CN" sz="2800" kern="100" dirty="0">
                <a:latin typeface="Times New Roman"/>
                <a:ea typeface="华文细黑"/>
                <a:cs typeface="Times New Roman"/>
              </a:rPr>
              <a:t>，辽使至不能见</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豫</a:t>
            </a:r>
            <a:r>
              <a:rPr lang="zh-CN" altLang="zh-CN" sz="2800" kern="100" dirty="0">
                <a:latin typeface="Times New Roman"/>
                <a:ea typeface="华文细黑"/>
                <a:cs typeface="Times New Roman"/>
              </a:rPr>
              <a:t>：准备</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solidFill>
                  <a:srgbClr val="0000FF"/>
                </a:solidFill>
                <a:latin typeface="Times New Roman"/>
                <a:ea typeface="华文细黑"/>
                <a:cs typeface="Times New Roman"/>
              </a:rPr>
              <a:t>比</a:t>
            </a:r>
            <a:r>
              <a:rPr lang="zh-CN" altLang="zh-CN" sz="2800" kern="100" dirty="0">
                <a:latin typeface="Times New Roman"/>
                <a:ea typeface="华文细黑"/>
                <a:cs typeface="Times New Roman"/>
              </a:rPr>
              <a:t>劫禁物法，盗得不死</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比</a:t>
            </a:r>
            <a:r>
              <a:rPr lang="zh-CN" altLang="zh-CN" sz="2800" kern="100" dirty="0">
                <a:latin typeface="Times New Roman"/>
                <a:ea typeface="华文细黑"/>
                <a:cs typeface="Times New Roman"/>
              </a:rPr>
              <a:t>：比照</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安石</a:t>
            </a:r>
            <a:r>
              <a:rPr lang="zh-CN" altLang="zh-CN" sz="2800" kern="100" dirty="0">
                <a:solidFill>
                  <a:srgbClr val="0000FF"/>
                </a:solidFill>
                <a:latin typeface="Times New Roman"/>
                <a:ea typeface="华文细黑"/>
                <a:cs typeface="Times New Roman"/>
              </a:rPr>
              <a:t>德</a:t>
            </a:r>
            <a:r>
              <a:rPr lang="zh-CN" altLang="zh-CN" sz="2800" kern="100" dirty="0">
                <a:latin typeface="Times New Roman"/>
                <a:ea typeface="华文细黑"/>
                <a:cs typeface="Times New Roman"/>
              </a:rPr>
              <a:t>其助己</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德</a:t>
            </a:r>
            <a:r>
              <a:rPr lang="zh-CN" altLang="zh-CN" sz="2800" kern="100" dirty="0">
                <a:latin typeface="Times New Roman"/>
                <a:ea typeface="华文细黑"/>
                <a:cs typeface="Times New Roman"/>
              </a:rPr>
              <a:t>：感激</a:t>
            </a:r>
            <a:endParaRPr lang="zh-CN" altLang="zh-CN" sz="1050" kern="100" dirty="0">
              <a:effectLst/>
              <a:latin typeface="宋体"/>
              <a:cs typeface="Courier New"/>
            </a:endParaRPr>
          </a:p>
        </p:txBody>
      </p:sp>
      <p:sp>
        <p:nvSpPr>
          <p:cNvPr id="11" name="TextBox 10"/>
          <p:cNvSpPr txBox="1"/>
          <p:nvPr/>
        </p:nvSpPr>
        <p:spPr>
          <a:xfrm>
            <a:off x="8790273" y="135806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870393" y="135806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4495713"/>
            <a:ext cx="11615478" cy="66227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4399854"/>
            <a:ext cx="1156376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豫：安乐。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不豫</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是皇帝身体不适的委婉说法。</a:t>
            </a:r>
            <a:endParaRPr lang="zh-CN" altLang="zh-CN" sz="1050" kern="100" dirty="0">
              <a:effectLst/>
              <a:latin typeface="宋体"/>
              <a:cs typeface="Courier New"/>
            </a:endParaRPr>
          </a:p>
        </p:txBody>
      </p:sp>
    </p:spTree>
    <p:extLst>
      <p:ext uri="{BB962C8B-B14F-4D97-AF65-F5344CB8AC3E}">
        <p14:creationId xmlns:p14="http://schemas.microsoft.com/office/powerpoint/2010/main" val="15759212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seq concurrent="1" nextAc="seek">
              <p:cTn id="13" restart="whenNotActive" fill="hold" evtFilter="cancelBubble" nodeType="interactiveSeq">
                <p:stCondLst>
                  <p:cond evt="onClick" delay="0">
                    <p:tgtEl>
                      <p:spTgt spid="12"/>
                    </p:tgtEl>
                  </p:cond>
                </p:stCondLst>
                <p:endSync evt="end" delay="0">
                  <p:rtn val="all"/>
                </p:endSync>
                <p:childTnLst>
                  <p:par>
                    <p:cTn id="14" fill="hold">
                      <p:stCondLst>
                        <p:cond delay="0"/>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500"/>
                                        <p:tgtEl>
                                          <p:spTgt spid="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10" grpId="0" animBg="1"/>
      <p:bldP spid="10" grpId="1" animBg="1"/>
      <p:bldP spid="7" grpId="0" animBg="1"/>
      <p:bldP spid="7" grpId="1" animBg="1"/>
      <p:bldP spid="8" grpId="0"/>
      <p:bldP spid="8" grpId="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34664" y="45418"/>
            <a:ext cx="11223676" cy="6758749"/>
          </a:xfrm>
          <a:prstGeom prst="rect">
            <a:avLst/>
          </a:prstGeom>
        </p:spPr>
        <p:txBody>
          <a:bodyPr wrap="square" lIns="121898" tIns="60948" rIns="121898" bIns="60948">
            <a:spAutoFit/>
          </a:bodyPr>
          <a:lstStyle/>
          <a:p>
            <a:pPr algn="just">
              <a:lnSpc>
                <a:spcPct val="14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翻译下列句子。</a:t>
            </a:r>
            <a:endParaRPr lang="zh-CN" altLang="zh-CN" sz="105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公亮报：</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吾境不藏盗，殆从者之廋耳。</a:t>
            </a:r>
            <a:r>
              <a:rPr lang="en-US" altLang="zh-CN" sz="2800" kern="100" dirty="0">
                <a:latin typeface="宋体"/>
                <a:ea typeface="华文细黑"/>
                <a:cs typeface="Times New Roman"/>
              </a:rPr>
              <a:t>”</a:t>
            </a:r>
            <a:endParaRPr lang="zh-CN" altLang="zh-CN" sz="1050" kern="100" dirty="0">
              <a:latin typeface="宋体"/>
              <a:cs typeface="Courier New"/>
            </a:endParaRPr>
          </a:p>
          <a:p>
            <a:pPr algn="just">
              <a:lnSpc>
                <a:spcPct val="140000"/>
              </a:lnSpc>
              <a:spcAft>
                <a:spcPts val="0"/>
              </a:spcAft>
            </a:pPr>
            <a:r>
              <a:rPr lang="zh-CN" altLang="zh-CN" sz="2800" kern="100" dirty="0">
                <a:latin typeface="Times New Roman"/>
                <a:ea typeface="华文细黑"/>
                <a:cs typeface="Times New Roman"/>
              </a:rPr>
              <a:t>译文：</a:t>
            </a:r>
            <a:r>
              <a:rPr lang="en-US" altLang="zh-CN" sz="2800" kern="100" dirty="0" smtClean="0">
                <a:latin typeface="Times New Roman"/>
                <a:ea typeface="华文细黑"/>
                <a:cs typeface="Courier New"/>
              </a:rPr>
              <a:t>_______________________________________________________</a:t>
            </a:r>
          </a:p>
          <a:p>
            <a:pPr algn="just">
              <a:lnSpc>
                <a:spcPct val="140000"/>
              </a:lnSpc>
              <a:spcAft>
                <a:spcPts val="0"/>
              </a:spcAft>
            </a:pPr>
            <a:r>
              <a:rPr lang="en-US" altLang="zh-CN" sz="2800" kern="100" dirty="0" smtClean="0">
                <a:latin typeface="Times New Roman"/>
                <a:ea typeface="华文细黑"/>
                <a:cs typeface="Courier New"/>
              </a:rPr>
              <a:t>____________________________________________________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endParaRPr lang="zh-CN" altLang="zh-CN" sz="105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首相韩琦每咨访焉。</a:t>
            </a:r>
            <a:endParaRPr lang="zh-CN" altLang="zh-CN" sz="1050" kern="100" dirty="0">
              <a:latin typeface="宋体"/>
              <a:cs typeface="Courier New"/>
            </a:endParaRPr>
          </a:p>
          <a:p>
            <a:pPr algn="just">
              <a:lnSpc>
                <a:spcPct val="140000"/>
              </a:lnSpc>
              <a:spcAft>
                <a:spcPts val="0"/>
              </a:spcAft>
            </a:pPr>
            <a:r>
              <a:rPr lang="zh-CN" altLang="zh-CN" sz="2800" kern="100" dirty="0">
                <a:latin typeface="Times New Roman"/>
                <a:ea typeface="华文细黑"/>
                <a:cs typeface="Times New Roman"/>
              </a:rPr>
              <a:t>译文：</a:t>
            </a:r>
            <a:r>
              <a:rPr lang="en-US" altLang="zh-CN" sz="2800" kern="100" dirty="0" smtClean="0">
                <a:latin typeface="Times New Roman"/>
                <a:ea typeface="华文细黑"/>
                <a:cs typeface="Courier New"/>
              </a:rPr>
              <a:t>_______________________________________________________</a:t>
            </a:r>
          </a:p>
          <a:p>
            <a:pPr algn="just">
              <a:lnSpc>
                <a:spcPct val="140000"/>
              </a:lnSpc>
              <a:spcAft>
                <a:spcPts val="0"/>
              </a:spcAft>
            </a:pPr>
            <a:r>
              <a:rPr lang="en-US" altLang="zh-CN" sz="2800" kern="100" dirty="0" smtClean="0">
                <a:latin typeface="Times New Roman"/>
                <a:ea typeface="华文细黑"/>
                <a:cs typeface="Courier New"/>
              </a:rPr>
              <a:t>______________</a:t>
            </a:r>
            <a:endParaRPr lang="zh-CN" altLang="zh-CN" sz="105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(3)</a:t>
            </a:r>
            <a:r>
              <a:rPr lang="zh-CN" altLang="zh-CN" sz="2800" kern="100" spc="-100" dirty="0">
                <a:latin typeface="Times New Roman"/>
                <a:ea typeface="华文细黑"/>
                <a:cs typeface="Times New Roman"/>
              </a:rPr>
              <a:t>知上方向之，阴为子孙计，凡更张庶事，一切听顺，而外若不与之者。</a:t>
            </a:r>
            <a:endParaRPr lang="zh-CN" altLang="zh-CN" sz="1050" kern="100" spc="-100" dirty="0">
              <a:latin typeface="宋体"/>
              <a:cs typeface="Courier New"/>
            </a:endParaRPr>
          </a:p>
          <a:p>
            <a:pPr algn="just">
              <a:lnSpc>
                <a:spcPct val="140000"/>
              </a:lnSpc>
              <a:spcAft>
                <a:spcPts val="0"/>
              </a:spcAft>
            </a:pPr>
            <a:r>
              <a:rPr lang="zh-CN" altLang="zh-CN" sz="2800" kern="100" dirty="0">
                <a:latin typeface="Times New Roman"/>
                <a:ea typeface="华文细黑"/>
                <a:cs typeface="Times New Roman"/>
              </a:rPr>
              <a:t>译文：</a:t>
            </a:r>
            <a:r>
              <a:rPr lang="en-US" altLang="zh-CN" sz="2800" kern="100" dirty="0" smtClean="0">
                <a:latin typeface="Times New Roman"/>
                <a:ea typeface="华文细黑"/>
                <a:cs typeface="Courier New"/>
              </a:rPr>
              <a:t>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a:t>
            </a:r>
          </a:p>
          <a:p>
            <a:pPr algn="just">
              <a:lnSpc>
                <a:spcPct val="140000"/>
              </a:lnSpc>
              <a:spcAft>
                <a:spcPts val="0"/>
              </a:spcAft>
            </a:pPr>
            <a:r>
              <a:rPr lang="en-US" altLang="zh-CN" sz="2800" kern="100" dirty="0" smtClean="0">
                <a:latin typeface="Times New Roman"/>
                <a:ea typeface="华文细黑"/>
                <a:cs typeface="Courier New"/>
              </a:rPr>
              <a:t>________________________________________________________________________________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a:t>
            </a:r>
            <a:endParaRPr lang="zh-CN" altLang="zh-CN" sz="1050" kern="100" dirty="0">
              <a:effectLst/>
              <a:latin typeface="宋体"/>
              <a:cs typeface="Courier New"/>
            </a:endParaRPr>
          </a:p>
        </p:txBody>
      </p:sp>
      <p:sp>
        <p:nvSpPr>
          <p:cNvPr id="8" name="矩形 7"/>
          <p:cNvSpPr/>
          <p:nvPr/>
        </p:nvSpPr>
        <p:spPr>
          <a:xfrm>
            <a:off x="368866" y="1081811"/>
            <a:ext cx="11223676" cy="133393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曾</a:t>
            </a:r>
            <a:r>
              <a:rPr lang="zh-CN" altLang="zh-CN" sz="2800" kern="100" dirty="0">
                <a:solidFill>
                  <a:srgbClr val="C00000"/>
                </a:solidFill>
                <a:latin typeface="Times New Roman"/>
                <a:ea typeface="华文细黑"/>
                <a:cs typeface="Times New Roman"/>
              </a:rPr>
              <a:t>公亮上报说：</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我所管辖的境内不窝藏盗贼，恐怕是同行的人隐藏起来了吧</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得分点：</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报</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殆</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廋</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字推断</a:t>
            </a:r>
            <a:r>
              <a:rPr lang="en-US" altLang="zh-CN" sz="2800" kern="100" dirty="0">
                <a:solidFill>
                  <a:srgbClr val="C00000"/>
                </a:solidFill>
                <a:latin typeface="Times New Roman"/>
                <a:ea typeface="华文细黑"/>
                <a:cs typeface="Courier New"/>
              </a:rPr>
              <a:t>)</a:t>
            </a:r>
            <a:endParaRPr lang="zh-CN" altLang="zh-CN" sz="1050" kern="100" dirty="0">
              <a:solidFill>
                <a:srgbClr val="C00000"/>
              </a:solidFill>
              <a:effectLst/>
              <a:latin typeface="宋体"/>
              <a:cs typeface="Courier New"/>
            </a:endParaRPr>
          </a:p>
        </p:txBody>
      </p:sp>
      <p:sp>
        <p:nvSpPr>
          <p:cNvPr id="10" name="矩形 9"/>
          <p:cNvSpPr/>
          <p:nvPr/>
        </p:nvSpPr>
        <p:spPr>
          <a:xfrm>
            <a:off x="397147" y="2882011"/>
            <a:ext cx="11223676" cy="1339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位居</a:t>
            </a:r>
            <a:r>
              <a:rPr lang="zh-CN" altLang="zh-CN" sz="2800" kern="100" dirty="0">
                <a:solidFill>
                  <a:srgbClr val="C00000"/>
                </a:solidFill>
                <a:latin typeface="Times New Roman"/>
                <a:ea typeface="华文细黑"/>
                <a:cs typeface="Times New Roman"/>
              </a:rPr>
              <a:t>首位的韩琦时时向他咨询。</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得分点：</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首相</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咨访</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同义复词</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焉</a:t>
            </a:r>
            <a:r>
              <a:rPr lang="en-US" altLang="zh-CN" sz="2800" kern="100" dirty="0">
                <a:solidFill>
                  <a:srgbClr val="C00000"/>
                </a:solidFill>
                <a:latin typeface="IPAPANNEW"/>
                <a:ea typeface="华文细黑"/>
                <a:cs typeface="Times New Roman"/>
              </a:rPr>
              <a:t>”]</a:t>
            </a:r>
            <a:endParaRPr lang="zh-CN" altLang="zh-CN" sz="1050" kern="100" dirty="0">
              <a:solidFill>
                <a:srgbClr val="C00000"/>
              </a:solidFill>
              <a:effectLst/>
              <a:latin typeface="宋体"/>
              <a:cs typeface="Courier New"/>
            </a:endParaRPr>
          </a:p>
        </p:txBody>
      </p:sp>
      <p:sp>
        <p:nvSpPr>
          <p:cNvPr id="9" name="矩形 8"/>
          <p:cNvSpPr/>
          <p:nvPr/>
        </p:nvSpPr>
        <p:spPr>
          <a:xfrm>
            <a:off x="406574" y="4635076"/>
            <a:ext cx="11223676" cy="19802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Courier New"/>
              </a:rPr>
              <a:t>             (</a:t>
            </a:r>
            <a:r>
              <a:rPr lang="zh-CN" altLang="zh-CN" sz="2800" kern="100" dirty="0">
                <a:solidFill>
                  <a:srgbClr val="C00000"/>
                </a:solidFill>
                <a:latin typeface="Times New Roman"/>
                <a:ea typeface="华文细黑"/>
                <a:cs typeface="Times New Roman"/>
              </a:rPr>
              <a:t>他</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知道皇上正宠信王安石，</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因此</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暗中为子孙考虑，凡是改革的所有事务，一概听从，但表面上好像不赞同王安石的样子。</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得分点：</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方向</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阴</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若不与之者</a:t>
            </a:r>
            <a:r>
              <a:rPr lang="en-US" altLang="zh-CN" sz="2800" kern="100" dirty="0">
                <a:solidFill>
                  <a:srgbClr val="C00000"/>
                </a:solidFill>
                <a:latin typeface="宋体"/>
                <a:ea typeface="华文细黑"/>
                <a:cs typeface="Times New Roman"/>
              </a:rPr>
              <a:t>”</a:t>
            </a:r>
            <a:r>
              <a:rPr lang="en-US" altLang="zh-CN" sz="2800" kern="100" dirty="0">
                <a:solidFill>
                  <a:srgbClr val="C00000"/>
                </a:solidFill>
                <a:latin typeface="Times New Roman"/>
                <a:ea typeface="华文细黑"/>
                <a:cs typeface="Courier New"/>
              </a:rPr>
              <a:t>)</a:t>
            </a:r>
            <a:endParaRPr lang="zh-CN" altLang="zh-CN" sz="1050" kern="100" dirty="0">
              <a:solidFill>
                <a:srgbClr val="C00000"/>
              </a:solidFill>
              <a:effectLst/>
              <a:latin typeface="宋体"/>
              <a:cs typeface="Courier New"/>
            </a:endParaRPr>
          </a:p>
        </p:txBody>
      </p:sp>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8483" y="5904700"/>
            <a:ext cx="3066035" cy="950897"/>
          </a:xfrm>
          <a:prstGeom prst="rect">
            <a:avLst/>
          </a:prstGeom>
        </p:spPr>
      </p:pic>
      <p:sp>
        <p:nvSpPr>
          <p:cNvPr id="15" name="TextBox 14">
            <a:hlinkClick r:id="rId4" action="ppaction://hlinksldjump"/>
          </p:cNvPr>
          <p:cNvSpPr txBox="1"/>
          <p:nvPr/>
        </p:nvSpPr>
        <p:spPr>
          <a:xfrm>
            <a:off x="7359982" y="6238106"/>
            <a:ext cx="1584000" cy="461665"/>
          </a:xfrm>
          <a:prstGeom prst="rect">
            <a:avLst/>
          </a:prstGeom>
          <a:solidFill>
            <a:srgbClr val="B4C7E7"/>
          </a:solidFill>
        </p:spPr>
        <p:txBody>
          <a:bodyPr wrap="square" rtlCol="0">
            <a:spAutoFit/>
          </a:bodyPr>
          <a:lstStyle/>
          <a:p>
            <a:pPr algn="ctr"/>
            <a:r>
              <a:rPr lang="zh-CN" altLang="en-US" dirty="0" smtClean="0">
                <a:solidFill>
                  <a:schemeClr val="bg1"/>
                </a:solidFill>
                <a:latin typeface="+mj-ea"/>
                <a:ea typeface="+mj-ea"/>
                <a:cs typeface="Times New Roman" panose="02020603050405020304" pitchFamily="18" charset="0"/>
              </a:rPr>
              <a:t>参考译文</a:t>
            </a:r>
            <a:endParaRPr lang="zh-CN" altLang="en-US" sz="2400" dirty="0" smtClean="0">
              <a:solidFill>
                <a:schemeClr val="bg1"/>
              </a:solidFill>
              <a:latin typeface="+mj-ea"/>
              <a:ea typeface="+mj-ea"/>
              <a:cs typeface="Times New Roman" panose="02020603050405020304" pitchFamily="18" charset="0"/>
            </a:endParaRPr>
          </a:p>
        </p:txBody>
      </p:sp>
    </p:spTree>
    <p:extLst>
      <p:ext uri="{BB962C8B-B14F-4D97-AF65-F5344CB8AC3E}">
        <p14:creationId xmlns:p14="http://schemas.microsoft.com/office/powerpoint/2010/main" val="17805905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10"/>
                                        </p:tgtEl>
                                      </p:cBhvr>
                                    </p:animEffect>
                                    <p:set>
                                      <p:cBhvr>
                                        <p:cTn id="25" dur="1" fill="hold">
                                          <p:stCondLst>
                                            <p:cond delay="499"/>
                                          </p:stCondLst>
                                        </p:cTn>
                                        <p:tgtEl>
                                          <p:spTgt spid="10"/>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8" grpId="0"/>
      <p:bldP spid="8" grpId="1"/>
      <p:bldP spid="10" grpId="0"/>
      <p:bldP spid="10" grpId="1"/>
      <p:bldP spid="9" grpId="0"/>
      <p:bldP spid="9"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66014" y="659190"/>
            <a:ext cx="11112550" cy="68760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概括孙傅的性格作风。</a:t>
            </a:r>
            <a:endParaRPr lang="zh-CN" altLang="zh-CN" sz="1050" kern="100" dirty="0">
              <a:effectLst/>
              <a:latin typeface="宋体"/>
              <a:cs typeface="Courier New"/>
            </a:endParaRPr>
          </a:p>
        </p:txBody>
      </p:sp>
      <p:sp>
        <p:nvSpPr>
          <p:cNvPr id="7" name="矩形 6"/>
          <p:cNvSpPr/>
          <p:nvPr/>
        </p:nvSpPr>
        <p:spPr>
          <a:xfrm>
            <a:off x="525608" y="1469569"/>
            <a:ext cx="11273868" cy="880105"/>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497436" y="1451278"/>
            <a:ext cx="11223676"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忠诚爱国，正直无私，勇敢无畏。</a:t>
            </a:r>
            <a:endParaRPr lang="zh-CN" altLang="zh-CN" sz="1050" kern="100" dirty="0">
              <a:effectLst/>
              <a:latin typeface="宋体"/>
              <a:cs typeface="Courier New"/>
            </a:endParaRPr>
          </a:p>
        </p:txBody>
      </p:sp>
      <p:sp>
        <p:nvSpPr>
          <p:cNvPr id="9" name="TextBox 8"/>
          <p:cNvSpPr txBox="1"/>
          <p:nvPr/>
        </p:nvSpPr>
        <p:spPr>
          <a:xfrm>
            <a:off x="4636192" y="793779"/>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18496928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7" grpId="0" animBg="1"/>
      <p:bldP spid="7" grpId="1" animBg="1"/>
      <p:bldP spid="8" grpId="0"/>
      <p:bldP spid="8" grpId="1"/>
    </p:bld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矩形 6"/>
          <p:cNvSpPr/>
          <p:nvPr/>
        </p:nvSpPr>
        <p:spPr>
          <a:xfrm>
            <a:off x="447925" y="107999"/>
            <a:ext cx="11335913" cy="6503807"/>
          </a:xfrm>
          <a:prstGeom prst="rect">
            <a:avLst/>
          </a:prstGeom>
        </p:spPr>
        <p:txBody>
          <a:bodyPr wrap="square" lIns="121898" tIns="60948" rIns="121898" bIns="60948">
            <a:spAutoFit/>
          </a:bodyPr>
          <a:lstStyle/>
          <a:p>
            <a:pPr indent="718185" algn="just">
              <a:lnSpc>
                <a:spcPct val="150000"/>
              </a:lnSpc>
              <a:spcAft>
                <a:spcPts val="0"/>
              </a:spcAft>
            </a:pPr>
            <a:r>
              <a:rPr lang="zh-CN" altLang="zh-CN" sz="2800" kern="100" dirty="0">
                <a:latin typeface="Times New Roman"/>
                <a:ea typeface="华文细黑"/>
                <a:cs typeface="Times New Roman"/>
              </a:rPr>
              <a:t>曾公亮，字明仲，是泉州晋江人。考中进士甲科，做了会稽县的县令。百姓在镜湖旁种田，常常担心湖水泛溢。曾公亮立起闸门，将水排入曹娥江，百姓受益。以端明殿学士的身份管理郑州，治政有能干的名声，盗贼都流窜到外地，以至百姓都夜不闭户。曾经有使者丢失袋中东西，下公文追问盗贼，曾公亮上报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我所管辖的境内不窝藏盗贼，恐怕是同行的人隐藏起来了吧。</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对随从</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进行搜查，果然如此。曾公亮清楚熟习公文法令，经历处事久了，熟知朝廷台阁的典章制度，位居首位的韩琦时时向他咨询。仁宗末年，韩琦请求确立储君，与曾公亮等一起共商大计。密州民田盛产银子，有人偷取银子，大理寺将其当强盗论处。曾公亮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这是禁物，偷取它虽是强盗行为，却与从百姓家</a:t>
            </a:r>
            <a:r>
              <a:rPr lang="zh-CN" altLang="zh-CN" sz="2800" kern="100" dirty="0" smtClean="0">
                <a:latin typeface="Times New Roman"/>
                <a:ea typeface="华文细黑"/>
                <a:cs typeface="Times New Roman"/>
              </a:rPr>
              <a:t>中</a:t>
            </a:r>
            <a:endParaRPr lang="zh-CN" altLang="zh-CN" sz="1050" kern="100" dirty="0">
              <a:effectLst/>
              <a:latin typeface="宋体"/>
              <a:cs typeface="Courier New"/>
            </a:endParaRPr>
          </a:p>
        </p:txBody>
      </p:sp>
    </p:spTree>
    <p:extLst>
      <p:ext uri="{BB962C8B-B14F-4D97-AF65-F5344CB8AC3E}">
        <p14:creationId xmlns:p14="http://schemas.microsoft.com/office/powerpoint/2010/main" val="26613625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矩形 6"/>
          <p:cNvSpPr/>
          <p:nvPr/>
        </p:nvSpPr>
        <p:spPr>
          <a:xfrm>
            <a:off x="176443" y="97106"/>
            <a:ext cx="11679403" cy="6503807"/>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盗取财物有区别。</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坚持争论，于是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皇帝</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交付给有关部门讨论，比照抢劫盗窃禁物的法令，偷盗的人没有被判死刑。契丹听任人在界河捕鱼，又多次通行盐船，官吏不敢制止，都说：与他们较量，将要生出事端。曾公亮说：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事情刚开始不加制止，以后将怎么办？雄州赵滋勇猛有计谋，可以任用。</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朝廷派人前去向赵滋传达皇上的旨意，边境的危害终于平息了。英宗即位，授予曾公亮中书侍郎兼礼部尚书职位，不久又加封为户部尚书。皇帝身体不适，辽使到了不能接见，命曾公亮在客馆设宴，使者不肯赴宴。曾公亮质问他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赐宴不到场，这是对君主命令的不敬。君主有病，却一定要他亲临宴会，做这样的事能心安吗？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使者于是前来赴席。熙宁三年，被授职司空</a:t>
            </a:r>
            <a:r>
              <a:rPr lang="zh-CN" altLang="zh-CN" sz="2800" kern="100" spc="100" dirty="0">
                <a:latin typeface="Times New Roman"/>
                <a:ea typeface="华文细黑"/>
                <a:cs typeface="Times New Roman"/>
              </a:rPr>
              <a:t>兼侍中、河阳三城节度使</a:t>
            </a:r>
            <a:r>
              <a:rPr lang="zh-CN" altLang="zh-CN" sz="2800" kern="100" spc="100" dirty="0" smtClean="0">
                <a:latin typeface="Times New Roman"/>
                <a:ea typeface="华文细黑"/>
                <a:cs typeface="Times New Roman"/>
              </a:rPr>
              <a:t>。</a:t>
            </a:r>
            <a:r>
              <a:rPr lang="zh-CN" altLang="zh-CN" sz="2800" kern="100" spc="100" dirty="0" smtClean="0">
                <a:solidFill>
                  <a:prstClr val="black"/>
                </a:solidFill>
                <a:latin typeface="Times New Roman"/>
                <a:ea typeface="华文细黑"/>
                <a:cs typeface="Times New Roman"/>
              </a:rPr>
              <a:t>第</a:t>
            </a:r>
            <a:r>
              <a:rPr lang="zh-CN" altLang="zh-CN" sz="2800" kern="100" dirty="0">
                <a:solidFill>
                  <a:prstClr val="black"/>
                </a:solidFill>
                <a:latin typeface="Times New Roman"/>
                <a:ea typeface="华文细黑"/>
                <a:cs typeface="Times New Roman"/>
              </a:rPr>
              <a:t>二年，被起用管理永兴军</a:t>
            </a:r>
            <a:r>
              <a:rPr lang="zh-CN" altLang="zh-CN" sz="2800" kern="100" dirty="0" smtClean="0">
                <a:solidFill>
                  <a:prstClr val="black"/>
                </a:solidFill>
                <a:latin typeface="Times New Roman"/>
                <a:ea typeface="华文细黑"/>
                <a:cs typeface="Times New Roman"/>
              </a:rPr>
              <a:t>。</a:t>
            </a:r>
            <a:endParaRPr lang="zh-CN" altLang="zh-CN" sz="1050" kern="100" spc="100" dirty="0">
              <a:latin typeface="宋体"/>
              <a:cs typeface="Courier New"/>
            </a:endParaRPr>
          </a:p>
        </p:txBody>
      </p:sp>
    </p:spTree>
    <p:extLst>
      <p:ext uri="{BB962C8B-B14F-4D97-AF65-F5344CB8AC3E}">
        <p14:creationId xmlns:p14="http://schemas.microsoft.com/office/powerpoint/2010/main" val="15246606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矩形 5"/>
          <p:cNvSpPr/>
          <p:nvPr/>
        </p:nvSpPr>
        <p:spPr>
          <a:xfrm>
            <a:off x="190550" y="707141"/>
            <a:ext cx="11679403" cy="5293733"/>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solidFill>
                  <a:prstClr val="black"/>
                </a:solidFill>
                <a:latin typeface="Times New Roman"/>
                <a:ea typeface="华文细黑"/>
                <a:cs typeface="Times New Roman"/>
              </a:rPr>
              <a:t>过了一年，</a:t>
            </a:r>
            <a:r>
              <a:rPr lang="zh-CN" altLang="zh-CN" sz="2800" kern="100" dirty="0" smtClean="0">
                <a:latin typeface="Times New Roman"/>
                <a:ea typeface="华文细黑"/>
                <a:cs typeface="Times New Roman"/>
              </a:rPr>
              <a:t>返回</a:t>
            </a:r>
            <a:r>
              <a:rPr lang="zh-CN" altLang="zh-CN" sz="2800" kern="100" dirty="0">
                <a:latin typeface="Times New Roman"/>
                <a:ea typeface="华文细黑"/>
                <a:cs typeface="Times New Roman"/>
              </a:rPr>
              <a:t>京师。不久以太傅之职辞官归居。元丰元年去世，终年八十岁。皇帝亲临悼哭，罢朝三天。曾公亮端庄忠厚，深沉周密，平时谨守法度，循规蹈矩；但天性吝啬，家产增至巨万。当初推荐王安石，等到一起辅政，</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他</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知道皇上正宠信王安石，</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因此</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暗中为子孙考虑，凡是改革的所有事务，一概听从，但表面上好像不赞同王安石的样子。曾经派儿子曾孝宽参与谋划，在皇上面前几乎没有什么异议，于是皇帝更信任王安石。王安石感激他帮助自己，所以提拔曾孝宽至枢密院来报答他。苏轼曾从容地责备曾公亮不能纠正弊病，世人讥讽他保持禄位加固宠幸</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Tree>
    <p:extLst>
      <p:ext uri="{BB962C8B-B14F-4D97-AF65-F5344CB8AC3E}">
        <p14:creationId xmlns:p14="http://schemas.microsoft.com/office/powerpoint/2010/main" val="41492494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87720" y="189434"/>
            <a:ext cx="11449272" cy="6586394"/>
          </a:xfrm>
          <a:prstGeom prst="rect">
            <a:avLst/>
          </a:prstGeom>
        </p:spPr>
        <p:txBody>
          <a:bodyPr wrap="square" lIns="121898" tIns="60948" rIns="121898" bIns="60948">
            <a:spAutoFit/>
          </a:bodyPr>
          <a:lstStyle/>
          <a:p>
            <a:pPr algn="just">
              <a:lnSpc>
                <a:spcPct val="150000"/>
              </a:lnSpc>
              <a:spcAft>
                <a:spcPts val="0"/>
              </a:spcAft>
            </a:pPr>
            <a:r>
              <a:rPr lang="zh-CN" altLang="en-US" sz="2800" b="1" kern="100" dirty="0">
                <a:solidFill>
                  <a:srgbClr val="0000FF"/>
                </a:solidFill>
                <a:latin typeface="+mj-ea"/>
                <a:ea typeface="+mj-ea"/>
                <a:cs typeface="Times New Roman"/>
              </a:rPr>
              <a:t>五、</a:t>
            </a:r>
            <a:r>
              <a:rPr lang="en-US" altLang="zh-CN" sz="2800" b="1" kern="100" dirty="0">
                <a:solidFill>
                  <a:srgbClr val="0000FF"/>
                </a:solidFill>
                <a:latin typeface="Times New Roman" pitchFamily="18" charset="0"/>
                <a:ea typeface="Times New Roman" pitchFamily="18" charset="0"/>
                <a:cs typeface="Times New Roman" pitchFamily="18" charset="0"/>
              </a:rPr>
              <a:t>(</a:t>
            </a:r>
            <a:r>
              <a:rPr lang="en-US" altLang="zh-CN" sz="2800" b="1" kern="100" dirty="0" smtClean="0">
                <a:solidFill>
                  <a:srgbClr val="0000FF"/>
                </a:solidFill>
                <a:latin typeface="Times New Roman" pitchFamily="18" charset="0"/>
                <a:ea typeface="Times New Roman" pitchFamily="18" charset="0"/>
                <a:cs typeface="Times New Roman" pitchFamily="18" charset="0"/>
              </a:rPr>
              <a:t>2016·</a:t>
            </a:r>
            <a:r>
              <a:rPr lang="zh-CN" altLang="en-US" sz="2800" b="1" kern="100" dirty="0" smtClean="0">
                <a:solidFill>
                  <a:srgbClr val="0000FF"/>
                </a:solidFill>
                <a:latin typeface="+mj-ea"/>
                <a:ea typeface="+mj-ea"/>
                <a:cs typeface="Times New Roman"/>
              </a:rPr>
              <a:t>全国</a:t>
            </a:r>
            <a:r>
              <a:rPr lang="zh-CN" altLang="en-US" sz="2800" b="1" kern="100" dirty="0">
                <a:solidFill>
                  <a:srgbClr val="0000FF"/>
                </a:solidFill>
                <a:latin typeface="+mj-ea"/>
                <a:ea typeface="+mj-ea"/>
                <a:cs typeface="Times New Roman"/>
              </a:rPr>
              <a:t>丙</a:t>
            </a:r>
            <a:r>
              <a:rPr lang="en-US" altLang="zh-CN" sz="2800" b="1" kern="100" dirty="0">
                <a:solidFill>
                  <a:srgbClr val="0000FF"/>
                </a:solidFill>
                <a:latin typeface="Times New Roman" pitchFamily="18" charset="0"/>
                <a:ea typeface="Times New Roman" pitchFamily="18" charset="0"/>
                <a:cs typeface="Times New Roman" pitchFamily="18" charset="0"/>
              </a:rPr>
              <a:t>)</a:t>
            </a:r>
            <a:r>
              <a:rPr lang="zh-CN" altLang="en-US" sz="2800" b="1" kern="100" dirty="0">
                <a:solidFill>
                  <a:srgbClr val="0000FF"/>
                </a:solidFill>
                <a:latin typeface="+mj-ea"/>
                <a:ea typeface="+mj-ea"/>
                <a:cs typeface="Times New Roman"/>
              </a:rPr>
              <a:t>阅读下面的文言文，完成文后题目</a:t>
            </a:r>
            <a:r>
              <a:rPr lang="zh-CN" altLang="en-US" sz="2800" b="1" kern="100" dirty="0" smtClean="0">
                <a:solidFill>
                  <a:srgbClr val="0000FF"/>
                </a:solidFill>
                <a:latin typeface="+mj-ea"/>
                <a:ea typeface="+mj-ea"/>
                <a:cs typeface="Times New Roman"/>
              </a:rPr>
              <a:t>。</a:t>
            </a:r>
            <a:endParaRPr lang="en-US" altLang="zh-CN" sz="2800" b="1" kern="100" dirty="0" smtClean="0">
              <a:solidFill>
                <a:srgbClr val="0000FF"/>
              </a:solidFill>
              <a:latin typeface="+mj-ea"/>
              <a:ea typeface="+mj-ea"/>
              <a:cs typeface="Times New Roman"/>
            </a:endParaRPr>
          </a:p>
          <a:p>
            <a:pPr indent="718185" algn="just">
              <a:lnSpc>
                <a:spcPct val="150000"/>
              </a:lnSpc>
              <a:spcAft>
                <a:spcPts val="0"/>
              </a:spcAft>
            </a:pPr>
            <a:r>
              <a:rPr lang="zh-CN" altLang="zh-CN" sz="2800" kern="100" dirty="0">
                <a:latin typeface="Times New Roman"/>
                <a:ea typeface="华文细黑"/>
                <a:cs typeface="Times New Roman"/>
              </a:rPr>
              <a:t>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，字邦瑞，清苑人。成化二十三年</a:t>
            </a:r>
            <a:r>
              <a:rPr lang="zh-CN" altLang="zh-CN" sz="2800" kern="100" dirty="0">
                <a:solidFill>
                  <a:srgbClr val="0000FF"/>
                </a:solidFill>
                <a:latin typeface="Times New Roman"/>
                <a:ea typeface="华文细黑"/>
                <a:cs typeface="Times New Roman"/>
              </a:rPr>
              <a:t>进士</a:t>
            </a:r>
            <a:r>
              <a:rPr lang="zh-CN" altLang="zh-CN" sz="2800" kern="100" dirty="0">
                <a:latin typeface="Times New Roman"/>
                <a:ea typeface="华文细黑"/>
                <a:cs typeface="Times New Roman"/>
              </a:rPr>
              <a:t>。改庶吉士。弘治中，授编修，寻兼司经局校书。与修《大明会典》成，迁左中允。武宗立，以东宫恩，进左谕德，充讲官，纂修《孝宗实录》。时词臣不附刘瑾，瑾恶之。</a:t>
            </a:r>
            <a:r>
              <a:rPr lang="zh-CN" altLang="zh-CN" sz="2800" u="wavyHeavy" kern="100" dirty="0">
                <a:uFill>
                  <a:solidFill>
                    <a:srgbClr val="FF0000"/>
                  </a:solidFill>
                </a:uFill>
                <a:latin typeface="Times New Roman"/>
                <a:ea typeface="华文细黑"/>
                <a:cs typeface="Times New Roman"/>
              </a:rPr>
              <a:t>谓《会典》成于刘健等多所糜费镌与修者官降</a:t>
            </a:r>
            <a:r>
              <a:rPr lang="zh-CN" altLang="zh-CN" sz="2800" u="wavyHeavy" kern="100" dirty="0">
                <a:uFill>
                  <a:solidFill>
                    <a:srgbClr val="FF0000"/>
                  </a:solidFill>
                </a:uFill>
                <a:latin typeface="宋体"/>
                <a:ea typeface="华文细黑"/>
                <a:cs typeface="宋体"/>
              </a:rPr>
              <a:t>珪</a:t>
            </a:r>
            <a:r>
              <a:rPr lang="zh-CN" altLang="zh-CN" sz="2800" u="wavyHeavy" kern="100" dirty="0">
                <a:uFill>
                  <a:solidFill>
                    <a:srgbClr val="FF0000"/>
                  </a:solidFill>
                </a:uFill>
                <a:latin typeface="楷体_GB2312"/>
                <a:ea typeface="华文细黑"/>
                <a:cs typeface="楷体_GB2312"/>
              </a:rPr>
              <a:t>修撰俄以《实录》成进左中允再迁翰林学士历吏部左右侍郎</a:t>
            </a:r>
            <a:r>
              <a:rPr lang="zh-CN" altLang="zh-CN" sz="2800" kern="100" dirty="0">
                <a:latin typeface="Times New Roman"/>
                <a:ea typeface="华文细黑"/>
                <a:cs typeface="Times New Roman"/>
              </a:rPr>
              <a:t>正德六年代费宏为</a:t>
            </a:r>
            <a:r>
              <a:rPr lang="zh-CN" altLang="zh-CN" sz="2800" kern="100" dirty="0">
                <a:solidFill>
                  <a:srgbClr val="0000FF"/>
                </a:solidFill>
                <a:latin typeface="Times New Roman"/>
                <a:ea typeface="华文细黑"/>
                <a:cs typeface="Times New Roman"/>
              </a:rPr>
              <a:t>礼部</a:t>
            </a:r>
            <a:r>
              <a:rPr lang="zh-CN" altLang="zh-CN" sz="2800" kern="100" dirty="0">
                <a:latin typeface="Times New Roman"/>
                <a:ea typeface="华文细黑"/>
                <a:cs typeface="Times New Roman"/>
              </a:rPr>
              <a:t>尚书。礼部事视他部为简，自</a:t>
            </a:r>
            <a:r>
              <a:rPr lang="zh-CN" altLang="zh-CN" sz="2800" kern="100" dirty="0">
                <a:latin typeface="宋体"/>
                <a:ea typeface="华文细黑"/>
                <a:cs typeface="宋体"/>
              </a:rPr>
              <a:t>珪</a:t>
            </a:r>
            <a:r>
              <a:rPr lang="zh-CN" altLang="zh-CN" sz="2800" kern="100" dirty="0">
                <a:latin typeface="楷体_GB2312"/>
                <a:ea typeface="华文细黑"/>
                <a:cs typeface="楷体_GB2312"/>
              </a:rPr>
              <a:t>数有执争，章奏遂多。帝好佛，自称大庆法王。番僧乞田百顷为法王下院，中旨下部，称大庆法王与圣旨并。</a:t>
            </a:r>
            <a:r>
              <a:rPr lang="zh-CN" altLang="zh-CN" sz="2800" kern="100" dirty="0">
                <a:latin typeface="宋体"/>
                <a:ea typeface="华文细黑"/>
                <a:cs typeface="宋体"/>
              </a:rPr>
              <a:t>珪</a:t>
            </a:r>
            <a:r>
              <a:rPr lang="zh-CN" altLang="zh-CN" sz="2800" kern="100" dirty="0">
                <a:latin typeface="楷体_GB2312"/>
                <a:ea typeface="华文细黑"/>
                <a:cs typeface="楷体_GB2312"/>
              </a:rPr>
              <a:t>佯不知，执奏：</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孰为大庆法王，敢与至尊并书，大不敬。</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诏勿问，田亦竟止。</a:t>
            </a:r>
            <a:r>
              <a:rPr lang="zh-CN" altLang="zh-CN" sz="2800" kern="100" dirty="0">
                <a:latin typeface="宋体"/>
                <a:ea typeface="华文细黑"/>
                <a:cs typeface="宋体"/>
              </a:rPr>
              <a:t>珪</a:t>
            </a:r>
            <a:r>
              <a:rPr lang="zh-CN" altLang="zh-CN" sz="2800" kern="100" dirty="0">
                <a:latin typeface="楷体_GB2312"/>
                <a:ea typeface="华文细黑"/>
                <a:cs typeface="楷体_GB2312"/>
              </a:rPr>
              <a:t>居闲类木讷者。及当大事，毅然执持，人不能夺，卒</a:t>
            </a:r>
            <a:r>
              <a:rPr lang="zh-CN" altLang="zh-CN" sz="2800" kern="100" dirty="0" smtClean="0">
                <a:latin typeface="楷体_GB2312"/>
                <a:ea typeface="华文细黑"/>
                <a:cs typeface="楷体_GB2312"/>
              </a:rPr>
              <a:t>以此</a:t>
            </a:r>
            <a:endParaRPr lang="zh-CN" altLang="zh-CN" sz="1050" kern="100" dirty="0">
              <a:effectLst/>
              <a:latin typeface="宋体"/>
              <a:cs typeface="Courier New"/>
            </a:endParaRPr>
          </a:p>
        </p:txBody>
      </p:sp>
    </p:spTree>
    <p:extLst>
      <p:ext uri="{BB962C8B-B14F-4D97-AF65-F5344CB8AC3E}">
        <p14:creationId xmlns:p14="http://schemas.microsoft.com/office/powerpoint/2010/main" val="3052562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20314" y="196914"/>
            <a:ext cx="11563765" cy="6586394"/>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楷体_GB2312"/>
                <a:ea typeface="华文细黑"/>
                <a:cs typeface="楷体_GB2312"/>
              </a:rPr>
              <a:t>忤权幸去。</a:t>
            </a:r>
            <a:r>
              <a:rPr lang="zh-CN" altLang="zh-CN" sz="2800" kern="100" dirty="0">
                <a:solidFill>
                  <a:srgbClr val="0000FF"/>
                </a:solidFill>
                <a:latin typeface="Times New Roman"/>
                <a:ea typeface="华文细黑"/>
                <a:cs typeface="Times New Roman"/>
              </a:rPr>
              <a:t>教坊司</a:t>
            </a:r>
            <a:r>
              <a:rPr lang="zh-CN" altLang="zh-CN" sz="2800" kern="100" dirty="0">
                <a:latin typeface="Times New Roman"/>
                <a:ea typeface="华文细黑"/>
                <a:cs typeface="Times New Roman"/>
              </a:rPr>
              <a:t>臧贤请易牙牌，制如朝士，又请改铸方印，</a:t>
            </a:r>
            <a:r>
              <a:rPr lang="zh-CN" altLang="zh-CN" sz="2800" kern="100" dirty="0">
                <a:latin typeface="宋体"/>
                <a:ea typeface="华文细黑"/>
                <a:cs typeface="宋体"/>
              </a:rPr>
              <a:t>珪</a:t>
            </a:r>
            <a:r>
              <a:rPr lang="zh-CN" altLang="zh-CN" sz="2800" kern="100" dirty="0">
                <a:latin typeface="楷体_GB2312"/>
                <a:ea typeface="华文细黑"/>
                <a:cs typeface="楷体_GB2312"/>
              </a:rPr>
              <a:t>格不行。</a:t>
            </a:r>
            <a:r>
              <a:rPr lang="zh-CN" altLang="zh-CN" sz="2800" u="sng" kern="100" dirty="0">
                <a:latin typeface="Times New Roman"/>
                <a:ea typeface="华文细黑"/>
                <a:cs typeface="Times New Roman"/>
              </a:rPr>
              <a:t>贤日夜腾谤于诸阉间，冀去</a:t>
            </a:r>
            <a:r>
              <a:rPr lang="zh-CN" altLang="zh-CN" sz="2800" u="sng" kern="100" dirty="0">
                <a:latin typeface="宋体"/>
                <a:ea typeface="华文细黑"/>
                <a:cs typeface="宋体"/>
              </a:rPr>
              <a:t>珪</a:t>
            </a:r>
            <a:r>
              <a:rPr lang="zh-CN" altLang="zh-CN" sz="2800" u="sng" kern="100" dirty="0">
                <a:latin typeface="楷体_GB2312"/>
                <a:ea typeface="华文细黑"/>
                <a:cs typeface="楷体_GB2312"/>
              </a:rPr>
              <a:t>。</a:t>
            </a:r>
            <a:r>
              <a:rPr lang="zh-CN" altLang="zh-CN" sz="2800" kern="100" dirty="0">
                <a:latin typeface="Times New Roman"/>
                <a:ea typeface="华文细黑"/>
                <a:cs typeface="Times New Roman"/>
              </a:rPr>
              <a:t>御史张羽奏云南灾，</a:t>
            </a:r>
            <a:r>
              <a:rPr lang="zh-CN" altLang="zh-CN" sz="2800" kern="100" dirty="0">
                <a:latin typeface="宋体"/>
                <a:ea typeface="华文细黑"/>
                <a:cs typeface="宋体"/>
              </a:rPr>
              <a:t>珪</a:t>
            </a:r>
            <a:r>
              <a:rPr lang="zh-CN" altLang="zh-CN" sz="2800" kern="100" dirty="0">
                <a:latin typeface="楷体_GB2312"/>
                <a:ea typeface="华文细黑"/>
                <a:cs typeface="楷体_GB2312"/>
              </a:rPr>
              <a:t>因极言四方灾变可畏。八年五月，复奏四月灾，因言：</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春秋二百四十二年，灾变六十九事。今自去秋来，地震天鸣，雹降星殒，龙虎出见，地裂山崩，凡四十有二，而水旱不与焉，灾未有若是甚者。</a:t>
            </a:r>
            <a:r>
              <a:rPr lang="en-US" altLang="zh-CN" sz="2800" kern="100" dirty="0">
                <a:latin typeface="宋体"/>
                <a:ea typeface="华文细黑"/>
                <a:cs typeface="Times New Roman"/>
              </a:rPr>
              <a:t>”</a:t>
            </a:r>
            <a:r>
              <a:rPr lang="zh-CN" altLang="zh-CN" sz="2800" u="sng" kern="100" dirty="0">
                <a:latin typeface="Times New Roman"/>
                <a:ea typeface="华文细黑"/>
                <a:cs typeface="Times New Roman"/>
              </a:rPr>
              <a:t>极陈时弊十事，语多斥权幸，权幸益深嫉之。会</a:t>
            </a:r>
            <a:r>
              <a:rPr lang="zh-CN" altLang="zh-CN" sz="2800" u="sng" kern="100" dirty="0">
                <a:solidFill>
                  <a:srgbClr val="0000FF"/>
                </a:solidFill>
                <a:latin typeface="Times New Roman"/>
                <a:ea typeface="华文细黑"/>
                <a:cs typeface="Times New Roman"/>
              </a:rPr>
              <a:t>户部</a:t>
            </a:r>
            <a:r>
              <a:rPr lang="zh-CN" altLang="zh-CN" sz="2800" u="sng" kern="100" dirty="0">
                <a:latin typeface="Times New Roman"/>
                <a:ea typeface="华文细黑"/>
                <a:cs typeface="Times New Roman"/>
              </a:rPr>
              <a:t>尚书孙交亦以守正见忤，遂矫旨令二人</a:t>
            </a:r>
            <a:r>
              <a:rPr lang="zh-CN" altLang="zh-CN" sz="2800" u="sng" kern="100" dirty="0">
                <a:solidFill>
                  <a:srgbClr val="0000FF"/>
                </a:solidFill>
                <a:latin typeface="Times New Roman"/>
                <a:ea typeface="华文细黑"/>
                <a:cs typeface="Times New Roman"/>
              </a:rPr>
              <a:t>致仕</a:t>
            </a:r>
            <a:r>
              <a:rPr lang="zh-CN" altLang="zh-CN" sz="2800" u="sng" kern="100" dirty="0">
                <a:latin typeface="Times New Roman"/>
                <a:ea typeface="华文细黑"/>
                <a:cs typeface="Times New Roman"/>
              </a:rPr>
              <a:t>。</a:t>
            </a:r>
            <a:r>
              <a:rPr lang="zh-CN" altLang="zh-CN" sz="2800" kern="100" dirty="0">
                <a:solidFill>
                  <a:srgbClr val="0000FF"/>
                </a:solidFill>
                <a:latin typeface="Times New Roman"/>
                <a:ea typeface="华文细黑"/>
                <a:cs typeface="Times New Roman"/>
              </a:rPr>
              <a:t>两京</a:t>
            </a:r>
            <a:r>
              <a:rPr lang="zh-CN" altLang="zh-CN" sz="2800" kern="100" dirty="0">
                <a:latin typeface="Times New Roman"/>
                <a:ea typeface="华文细黑"/>
                <a:cs typeface="Times New Roman"/>
              </a:rPr>
              <a:t>言官交章请留，不听。</a:t>
            </a:r>
            <a:r>
              <a:rPr lang="zh-CN" altLang="zh-CN" sz="2800" kern="100" dirty="0">
                <a:latin typeface="宋体"/>
                <a:ea typeface="华文细黑"/>
                <a:cs typeface="宋体"/>
              </a:rPr>
              <a:t>珪</a:t>
            </a:r>
            <a:r>
              <a:rPr lang="zh-CN" altLang="zh-CN" sz="2800" kern="100" dirty="0">
                <a:latin typeface="楷体_GB2312"/>
                <a:ea typeface="华文细黑"/>
                <a:cs typeface="楷体_GB2312"/>
              </a:rPr>
              <a:t>归三年，</a:t>
            </a:r>
            <a:r>
              <a:rPr lang="zh-CN" altLang="zh-CN" sz="2800" kern="100" dirty="0">
                <a:solidFill>
                  <a:srgbClr val="0000FF"/>
                </a:solidFill>
                <a:latin typeface="Times New Roman"/>
                <a:ea typeface="华文细黑"/>
                <a:cs typeface="Times New Roman"/>
              </a:rPr>
              <a:t>御史</a:t>
            </a:r>
            <a:r>
              <a:rPr lang="zh-CN" altLang="zh-CN" sz="2800" kern="100" dirty="0">
                <a:latin typeface="Times New Roman"/>
                <a:ea typeface="华文细黑"/>
                <a:cs typeface="Times New Roman"/>
              </a:rPr>
              <a:t>卢雍称</a:t>
            </a:r>
            <a:r>
              <a:rPr lang="zh-CN" altLang="zh-CN" sz="2800" kern="100" dirty="0">
                <a:latin typeface="宋体"/>
                <a:ea typeface="华文细黑"/>
                <a:cs typeface="宋体"/>
              </a:rPr>
              <a:t>珪</a:t>
            </a:r>
            <a:r>
              <a:rPr lang="zh-CN" altLang="zh-CN" sz="2800" kern="100" dirty="0">
                <a:latin typeface="楷体_GB2312"/>
                <a:ea typeface="华文细黑"/>
                <a:cs typeface="楷体_GB2312"/>
              </a:rPr>
              <a:t>在位</a:t>
            </a:r>
            <a:r>
              <a:rPr lang="zh-CN" altLang="zh-CN" sz="2800" kern="100" dirty="0">
                <a:latin typeface="Times New Roman"/>
                <a:ea typeface="华文细黑"/>
                <a:cs typeface="Times New Roman"/>
              </a:rPr>
              <a:t>有古大臣风，家无储蓄，日给为累，乞颁月廪、岁隶，以示优礼。</a:t>
            </a:r>
            <a:r>
              <a:rPr lang="zh-CN" altLang="zh-CN" sz="2800" u="sng" kern="100" dirty="0">
                <a:latin typeface="Times New Roman"/>
                <a:ea typeface="华文细黑"/>
                <a:cs typeface="Times New Roman"/>
              </a:rPr>
              <a:t>又谓</a:t>
            </a:r>
            <a:r>
              <a:rPr lang="zh-CN" altLang="zh-CN" sz="2800" u="sng" kern="100" dirty="0">
                <a:latin typeface="宋体"/>
                <a:ea typeface="华文细黑"/>
                <a:cs typeface="宋体"/>
              </a:rPr>
              <a:t>珪</a:t>
            </a:r>
            <a:r>
              <a:rPr lang="zh-CN" altLang="zh-CN" sz="2800" u="sng" kern="100" dirty="0">
                <a:latin typeface="楷体_GB2312"/>
                <a:ea typeface="华文细黑"/>
                <a:cs typeface="楷体_GB2312"/>
              </a:rPr>
              <a:t>刚直忠谠，当起用。吏部请如雍言，不报。</a:t>
            </a:r>
            <a:r>
              <a:rPr lang="zh-CN" altLang="zh-CN" sz="2800" kern="100" dirty="0">
                <a:latin typeface="Times New Roman"/>
                <a:ea typeface="华文细黑"/>
                <a:cs typeface="Times New Roman"/>
              </a:rPr>
              <a:t>而</a:t>
            </a:r>
            <a:r>
              <a:rPr lang="zh-CN" altLang="zh-CN" sz="2800" kern="100" dirty="0">
                <a:latin typeface="宋体"/>
                <a:ea typeface="华文细黑"/>
                <a:cs typeface="宋体"/>
              </a:rPr>
              <a:t>珪</a:t>
            </a:r>
            <a:r>
              <a:rPr lang="zh-CN" altLang="zh-CN" sz="2800" kern="100" dirty="0">
                <a:latin typeface="楷体_GB2312"/>
                <a:ea typeface="华文细黑"/>
                <a:cs typeface="楷体_GB2312"/>
              </a:rPr>
              <a:t>适卒，年五十七。嘉靖元年录先朝守正大臣，追赠太子少保，谥</a:t>
            </a:r>
            <a:r>
              <a:rPr lang="zh-CN" altLang="zh-CN" sz="2800" kern="100" dirty="0">
                <a:latin typeface="Times New Roman"/>
                <a:ea typeface="华文细黑"/>
                <a:cs typeface="Times New Roman"/>
              </a:rPr>
              <a:t>文毅。</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节选自《明史</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傅</a:t>
            </a:r>
            <a:r>
              <a:rPr lang="zh-CN" altLang="zh-CN" sz="2800" kern="100" dirty="0">
                <a:latin typeface="宋体"/>
                <a:ea typeface="华文细黑"/>
                <a:cs typeface="宋体"/>
              </a:rPr>
              <a:t>珪</a:t>
            </a:r>
            <a:r>
              <a:rPr lang="zh-CN" altLang="zh-CN" sz="2800" kern="100" dirty="0">
                <a:latin typeface="仿宋_GB2312"/>
                <a:ea typeface="华文细黑"/>
                <a:cs typeface="仿宋_GB2312"/>
              </a:rPr>
              <a:t>传》</a:t>
            </a:r>
            <a:r>
              <a:rPr lang="en-US" altLang="zh-CN" sz="2800" kern="100" dirty="0" smtClean="0">
                <a:latin typeface="Times New Roman"/>
                <a:ea typeface="华文细黑"/>
                <a:cs typeface="Courier New"/>
              </a:rPr>
              <a:t>)</a:t>
            </a:r>
            <a:endParaRPr lang="zh-CN" altLang="zh-CN" sz="1050" kern="100" dirty="0">
              <a:latin typeface="宋体"/>
              <a:cs typeface="Courier New"/>
            </a:endParaRPr>
          </a:p>
        </p:txBody>
      </p:sp>
    </p:spTree>
    <p:extLst>
      <p:ext uri="{BB962C8B-B14F-4D97-AF65-F5344CB8AC3E}">
        <p14:creationId xmlns:p14="http://schemas.microsoft.com/office/powerpoint/2010/main" val="7248036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66014" y="674636"/>
            <a:ext cx="11112550" cy="327215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第一时段</a:t>
            </a:r>
            <a:r>
              <a:rPr lang="en-US" altLang="zh-CN" sz="2800" b="1" kern="100" dirty="0">
                <a:latin typeface="Times New Roman"/>
                <a:ea typeface="华文细黑"/>
                <a:cs typeface="Courier New"/>
              </a:rPr>
              <a:t>(8</a:t>
            </a:r>
            <a:r>
              <a:rPr lang="zh-CN" altLang="zh-CN" sz="2800" b="1" kern="100" dirty="0">
                <a:latin typeface="Times New Roman"/>
                <a:ea typeface="华文细黑"/>
                <a:cs typeface="Times New Roman"/>
              </a:rPr>
              <a:t>～</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：读懂文言</a:t>
            </a:r>
            <a:endParaRPr lang="zh-CN" altLang="zh-CN" sz="1050" b="1"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第一步：粗读</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浏览全文，读读文意概括题。</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第二步：细读。</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圈点勾画：圈点出显示传主任职时间、地点及其所做事情的词语，标明显示传主性格作风的词语。</a:t>
            </a:r>
            <a:endParaRPr lang="zh-CN" altLang="zh-CN" sz="1050" kern="100" dirty="0">
              <a:effectLst/>
              <a:latin typeface="宋体"/>
              <a:cs typeface="Courier New"/>
            </a:endParaRPr>
          </a:p>
        </p:txBody>
      </p:sp>
      <p:sp>
        <p:nvSpPr>
          <p:cNvPr id="7" name="矩形 6"/>
          <p:cNvSpPr/>
          <p:nvPr/>
        </p:nvSpPr>
        <p:spPr>
          <a:xfrm>
            <a:off x="636678" y="4047517"/>
            <a:ext cx="11051729" cy="678421"/>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608012" y="3903501"/>
            <a:ext cx="11002525" cy="68683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略。</a:t>
            </a:r>
            <a:endParaRPr lang="zh-CN" altLang="zh-CN" sz="1050" kern="100" dirty="0">
              <a:effectLst/>
              <a:latin typeface="宋体"/>
              <a:cs typeface="Courier New"/>
            </a:endParaRPr>
          </a:p>
        </p:txBody>
      </p:sp>
      <p:sp>
        <p:nvSpPr>
          <p:cNvPr id="9" name="TextBox 8"/>
          <p:cNvSpPr txBox="1"/>
          <p:nvPr/>
        </p:nvSpPr>
        <p:spPr>
          <a:xfrm>
            <a:off x="5663158" y="341107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19948726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7" grpId="0" animBg="1"/>
      <p:bldP spid="7" grpId="1" animBg="1"/>
      <p:bldP spid="8" grpId="0"/>
      <p:bldP spid="8" grpId="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10451" y="316576"/>
            <a:ext cx="11223676" cy="133393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明事知人：</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文章重点叙述了傅珪的哪些事情？</a:t>
            </a:r>
            <a:endParaRPr lang="zh-CN" altLang="zh-CN" sz="1050" kern="100" dirty="0">
              <a:effectLst/>
              <a:latin typeface="宋体"/>
              <a:cs typeface="Courier New"/>
            </a:endParaRPr>
          </a:p>
        </p:txBody>
      </p:sp>
      <p:sp>
        <p:nvSpPr>
          <p:cNvPr id="7" name="矩形 6"/>
          <p:cNvSpPr/>
          <p:nvPr/>
        </p:nvSpPr>
        <p:spPr>
          <a:xfrm>
            <a:off x="525608" y="1763340"/>
            <a:ext cx="11273868" cy="1994265"/>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510451" y="1652874"/>
            <a:ext cx="11112550" cy="1979492"/>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参与编修《大明会典》，修撰《孝宗实录》。</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针对皇上的好佛行为，巧妙地拒绝了皇上赐给番僧百顷土地的旨意。</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正德八年上疏极陈时弊，语斥权贵。</a:t>
            </a:r>
            <a:endParaRPr lang="zh-CN" altLang="zh-CN" sz="1050" kern="100" dirty="0">
              <a:effectLst/>
              <a:latin typeface="宋体"/>
              <a:cs typeface="Courier New"/>
            </a:endParaRPr>
          </a:p>
        </p:txBody>
      </p:sp>
      <p:sp>
        <p:nvSpPr>
          <p:cNvPr id="9" name="TextBox 8"/>
          <p:cNvSpPr txBox="1"/>
          <p:nvPr/>
        </p:nvSpPr>
        <p:spPr>
          <a:xfrm>
            <a:off x="6414009" y="111449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0" name="矩形 9"/>
          <p:cNvSpPr/>
          <p:nvPr/>
        </p:nvSpPr>
        <p:spPr>
          <a:xfrm>
            <a:off x="513667" y="3751858"/>
            <a:ext cx="11223676" cy="68760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概括傅珪的性格作风。</a:t>
            </a:r>
            <a:endParaRPr lang="zh-CN" altLang="zh-CN" sz="1050" kern="100" dirty="0">
              <a:effectLst/>
              <a:latin typeface="宋体"/>
              <a:cs typeface="Courier New"/>
            </a:endParaRPr>
          </a:p>
        </p:txBody>
      </p:sp>
      <p:sp>
        <p:nvSpPr>
          <p:cNvPr id="11" name="矩形 10"/>
          <p:cNvSpPr/>
          <p:nvPr/>
        </p:nvSpPr>
        <p:spPr>
          <a:xfrm>
            <a:off x="528824" y="4587964"/>
            <a:ext cx="11273868" cy="1362110"/>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12" name="矩形 11"/>
          <p:cNvSpPr/>
          <p:nvPr/>
        </p:nvSpPr>
        <p:spPr>
          <a:xfrm>
            <a:off x="513667" y="4492258"/>
            <a:ext cx="11112550" cy="1333161"/>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虽平时少言寡语，但遇大事能刚正不阿，坚持己见，直言劝谏却又讲究策略，为官清廉。</a:t>
            </a:r>
            <a:endParaRPr lang="zh-CN" altLang="zh-CN" sz="1050" kern="100" dirty="0">
              <a:effectLst/>
              <a:latin typeface="宋体"/>
              <a:cs typeface="Courier New"/>
            </a:endParaRPr>
          </a:p>
        </p:txBody>
      </p:sp>
      <p:sp>
        <p:nvSpPr>
          <p:cNvPr id="13" name="TextBox 12"/>
          <p:cNvSpPr txBox="1"/>
          <p:nvPr/>
        </p:nvSpPr>
        <p:spPr>
          <a:xfrm>
            <a:off x="4645774" y="3936454"/>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7162561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9"/>
                  </p:tgtEl>
                </p:cond>
              </p:nextCondLst>
            </p:seq>
            <p:seq concurrent="1" nextAc="seek">
              <p:cTn id="19" restart="whenNotActive" fill="hold" evtFilter="cancelBubble" nodeType="interactiveSeq">
                <p:stCondLst>
                  <p:cond evt="onClick" delay="0">
                    <p:tgtEl>
                      <p:spTgt spid="13"/>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1"/>
                                        </p:tgtEl>
                                      </p:cBhvr>
                                    </p:animEffect>
                                    <p:set>
                                      <p:cBhvr>
                                        <p:cTn id="32" dur="1" fill="hold">
                                          <p:stCondLst>
                                            <p:cond delay="499"/>
                                          </p:stCondLst>
                                        </p:cTn>
                                        <p:tgtEl>
                                          <p:spTgt spid="11"/>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7" grpId="0" animBg="1"/>
      <p:bldP spid="7" grpId="1" animBg="1"/>
      <p:bldP spid="8" grpId="0"/>
      <p:bldP spid="8" grpId="1"/>
      <p:bldP spid="11" grpId="0" animBg="1"/>
      <p:bldP spid="11" grpId="1" animBg="1"/>
      <p:bldP spid="12" grpId="0"/>
      <p:bldP spid="12" grpId="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73298" y="2834876"/>
            <a:ext cx="11422788"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334566" y="117426"/>
            <a:ext cx="11449272"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第二时段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：真题训练</a:t>
            </a:r>
            <a:endParaRPr lang="zh-CN" altLang="zh-CN" sz="1050" b="1"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下列对文中画波浪线部分的断句，正确的一项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谓《会典》成于刘健等</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多所糜费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镌与修者</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官降珪修撰</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俄以</a:t>
            </a:r>
            <a:r>
              <a:rPr lang="zh-CN" altLang="zh-CN" sz="2800" kern="100" dirty="0" smtClean="0">
                <a:latin typeface="Times New Roman"/>
                <a:ea typeface="华文细黑"/>
                <a:cs typeface="Times New Roman"/>
              </a:rPr>
              <a:t>《实录》</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成</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进左中允</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再迁翰林学士</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历吏部左</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右侍郎</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谓《会典》成于刘健等</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多所糜费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镌与修者官</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降珪修撰</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俄以</a:t>
            </a:r>
            <a:r>
              <a:rPr lang="zh-CN" altLang="zh-CN" sz="2800" kern="100" dirty="0" smtClean="0">
                <a:latin typeface="Times New Roman"/>
                <a:ea typeface="华文细黑"/>
                <a:cs typeface="Times New Roman"/>
              </a:rPr>
              <a:t>《实录》</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成</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进左中允</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再迁翰林学士</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历吏部左</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右侍郎</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谓《会典》成于刘健等</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多所糜费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镌与修者官</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降珪修撰</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俄以</a:t>
            </a:r>
            <a:r>
              <a:rPr lang="zh-CN" altLang="zh-CN" sz="2800" kern="100" dirty="0" smtClean="0">
                <a:latin typeface="Times New Roman"/>
                <a:ea typeface="华文细黑"/>
                <a:cs typeface="Times New Roman"/>
              </a:rPr>
              <a:t>《实录》</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成</a:t>
            </a:r>
            <a:r>
              <a:rPr lang="zh-CN" altLang="zh-CN" sz="2800" kern="100" dirty="0">
                <a:latin typeface="Times New Roman"/>
                <a:ea typeface="华文细黑"/>
                <a:cs typeface="Times New Roman"/>
              </a:rPr>
              <a:t>进</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左中允再迁翰林学士</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历吏部左</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右侍郎</a:t>
            </a:r>
            <a:r>
              <a:rPr lang="en-US" altLang="zh-CN" sz="2800" kern="100" dirty="0">
                <a:latin typeface="IPAPANNEW"/>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谓《会典》成于刘健等</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多所糜费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镌与修者</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官降珪修撰</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俄以</a:t>
            </a:r>
            <a:r>
              <a:rPr lang="zh-CN" altLang="zh-CN" sz="2800" kern="100" dirty="0" smtClean="0">
                <a:latin typeface="Times New Roman"/>
                <a:ea typeface="华文细黑"/>
                <a:cs typeface="Times New Roman"/>
              </a:rPr>
              <a:t>《实录》</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成</a:t>
            </a:r>
            <a:r>
              <a:rPr lang="zh-CN" altLang="zh-CN" sz="2800" kern="100" dirty="0">
                <a:latin typeface="Times New Roman"/>
                <a:ea typeface="华文细黑"/>
                <a:cs typeface="Times New Roman"/>
              </a:rPr>
              <a:t>进</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左中允再迁翰林学士</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历吏部左</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右侍郎</a:t>
            </a:r>
            <a:r>
              <a:rPr lang="en-US" altLang="zh-CN" sz="2800" kern="100" dirty="0">
                <a:latin typeface="IPAPANNEW"/>
                <a:ea typeface="华文细黑"/>
                <a:cs typeface="Times New Roman"/>
              </a:rPr>
              <a:t>/</a:t>
            </a:r>
            <a:endParaRPr lang="zh-CN" altLang="zh-CN" sz="1050" kern="100" dirty="0">
              <a:effectLst/>
              <a:latin typeface="宋体"/>
              <a:cs typeface="Courier New"/>
            </a:endParaRPr>
          </a:p>
        </p:txBody>
      </p:sp>
      <p:sp>
        <p:nvSpPr>
          <p:cNvPr id="11" name="TextBox 10"/>
          <p:cNvSpPr txBox="1"/>
          <p:nvPr/>
        </p:nvSpPr>
        <p:spPr>
          <a:xfrm>
            <a:off x="8327454" y="939994"/>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4978636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2062079"/>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2062079"/>
          </a:xfrm>
          <a:prstGeom prst="rect">
            <a:avLst/>
          </a:prstGeom>
        </p:spPr>
        <p:txBody>
          <a:bodyPr wrap="square" lIns="121898" tIns="60948" rIns="121898" bIns="60948">
            <a:spAutoFit/>
          </a:bodyPr>
          <a:lstStyle/>
          <a:p>
            <a:pPr algn="just">
              <a:lnSpc>
                <a:spcPct val="150000"/>
              </a:lnSpc>
              <a:spcAft>
                <a:spcPts val="0"/>
              </a:spcAft>
            </a:pPr>
            <a:r>
              <a:rPr lang="en-US" altLang="zh-CN" sz="2800" kern="100" smtClean="0">
                <a:solidFill>
                  <a:srgbClr val="C00000"/>
                </a:solidFill>
                <a:latin typeface="Times New Roman"/>
                <a:ea typeface="华文细黑"/>
                <a:cs typeface="Times New Roman"/>
              </a:rPr>
              <a:t>                        </a:t>
            </a:r>
            <a:r>
              <a:rPr lang="zh-CN" altLang="zh-CN" sz="2800" kern="100" spc="-100" dirty="0" smtClean="0">
                <a:solidFill>
                  <a:srgbClr val="C00000"/>
                </a:solidFill>
                <a:latin typeface="Times New Roman"/>
                <a:ea typeface="华文细黑"/>
                <a:cs typeface="Times New Roman"/>
              </a:rPr>
              <a:t>先</a:t>
            </a:r>
            <a:r>
              <a:rPr lang="zh-CN" altLang="zh-CN" sz="2800" kern="100" spc="-100" dirty="0">
                <a:solidFill>
                  <a:srgbClr val="C00000"/>
                </a:solidFill>
                <a:latin typeface="Times New Roman"/>
                <a:ea typeface="华文细黑"/>
                <a:cs typeface="Times New Roman"/>
              </a:rPr>
              <a:t>抓住句中</a:t>
            </a:r>
            <a:r>
              <a:rPr lang="en-US" altLang="zh-CN" sz="2800" kern="100" spc="-100" dirty="0">
                <a:solidFill>
                  <a:srgbClr val="C00000"/>
                </a:solidFill>
                <a:latin typeface="宋体"/>
                <a:ea typeface="华文细黑"/>
                <a:cs typeface="Times New Roman"/>
              </a:rPr>
              <a:t>“</a:t>
            </a:r>
            <a:r>
              <a:rPr lang="zh-CN" altLang="zh-CN" sz="2800" kern="100" spc="-100" dirty="0">
                <a:solidFill>
                  <a:srgbClr val="C00000"/>
                </a:solidFill>
                <a:latin typeface="Times New Roman"/>
                <a:ea typeface="华文细黑"/>
                <a:cs typeface="Times New Roman"/>
              </a:rPr>
              <a:t>进</a:t>
            </a:r>
            <a:r>
              <a:rPr lang="en-US" altLang="zh-CN" sz="2800" kern="100" spc="-100" dirty="0">
                <a:solidFill>
                  <a:srgbClr val="C00000"/>
                </a:solidFill>
                <a:latin typeface="宋体"/>
                <a:ea typeface="华文细黑"/>
                <a:cs typeface="Times New Roman"/>
              </a:rPr>
              <a:t>”“</a:t>
            </a:r>
            <a:r>
              <a:rPr lang="zh-CN" altLang="zh-CN" sz="2800" kern="100" spc="-100" dirty="0">
                <a:solidFill>
                  <a:srgbClr val="C00000"/>
                </a:solidFill>
                <a:latin typeface="Times New Roman"/>
                <a:ea typeface="华文细黑"/>
                <a:cs typeface="Times New Roman"/>
              </a:rPr>
              <a:t>再迁</a:t>
            </a:r>
            <a:r>
              <a:rPr lang="en-US" altLang="zh-CN" sz="2800" kern="100" spc="-100" dirty="0">
                <a:solidFill>
                  <a:srgbClr val="C00000"/>
                </a:solidFill>
                <a:latin typeface="宋体"/>
                <a:ea typeface="华文细黑"/>
                <a:cs typeface="Times New Roman"/>
              </a:rPr>
              <a:t>”“</a:t>
            </a:r>
            <a:r>
              <a:rPr lang="zh-CN" altLang="zh-CN" sz="2800" kern="100" spc="-100" dirty="0">
                <a:solidFill>
                  <a:srgbClr val="C00000"/>
                </a:solidFill>
                <a:latin typeface="Times New Roman"/>
                <a:ea typeface="华文细黑"/>
                <a:cs typeface="Times New Roman"/>
              </a:rPr>
              <a:t>历</a:t>
            </a:r>
            <a:r>
              <a:rPr lang="en-US" altLang="zh-CN" sz="2800" kern="100" spc="-100" dirty="0">
                <a:solidFill>
                  <a:srgbClr val="C00000"/>
                </a:solidFill>
                <a:latin typeface="宋体"/>
                <a:ea typeface="华文细黑"/>
                <a:cs typeface="Times New Roman"/>
              </a:rPr>
              <a:t>”</a:t>
            </a:r>
            <a:r>
              <a:rPr lang="zh-CN" altLang="zh-CN" sz="2800" kern="100" spc="-100" dirty="0">
                <a:solidFill>
                  <a:srgbClr val="C00000"/>
                </a:solidFill>
                <a:latin typeface="Times New Roman"/>
                <a:ea typeface="华文细黑"/>
                <a:cs typeface="Times New Roman"/>
              </a:rPr>
              <a:t>三个表职位变迁的动词，根据文意，它们都应放在句首，可以排除</a:t>
            </a:r>
            <a:r>
              <a:rPr lang="en-US" altLang="zh-CN" sz="2800" kern="100" spc="-100" dirty="0">
                <a:solidFill>
                  <a:srgbClr val="C00000"/>
                </a:solidFill>
                <a:latin typeface="Times New Roman"/>
                <a:ea typeface="华文细黑"/>
                <a:cs typeface="Courier New"/>
              </a:rPr>
              <a:t>C</a:t>
            </a:r>
            <a:r>
              <a:rPr lang="zh-CN" altLang="zh-CN" sz="2800" kern="100" spc="-100" dirty="0">
                <a:solidFill>
                  <a:srgbClr val="C00000"/>
                </a:solidFill>
                <a:latin typeface="Times New Roman"/>
                <a:ea typeface="华文细黑"/>
                <a:cs typeface="Times New Roman"/>
              </a:rPr>
              <a:t>、</a:t>
            </a:r>
            <a:r>
              <a:rPr lang="en-US" altLang="zh-CN" sz="2800" kern="100" spc="-100" dirty="0">
                <a:solidFill>
                  <a:srgbClr val="C00000"/>
                </a:solidFill>
                <a:latin typeface="Times New Roman"/>
                <a:ea typeface="华文细黑"/>
                <a:cs typeface="Courier New"/>
              </a:rPr>
              <a:t>D</a:t>
            </a:r>
            <a:r>
              <a:rPr lang="zh-CN" altLang="zh-CN" sz="2800" kern="100" spc="-100" dirty="0">
                <a:solidFill>
                  <a:srgbClr val="C00000"/>
                </a:solidFill>
                <a:latin typeface="Times New Roman"/>
                <a:ea typeface="华文细黑"/>
                <a:cs typeface="Times New Roman"/>
              </a:rPr>
              <a:t>两项。</a:t>
            </a:r>
            <a:r>
              <a:rPr lang="en-US" altLang="zh-CN" sz="2800" kern="100" spc="-100" dirty="0">
                <a:solidFill>
                  <a:srgbClr val="C00000"/>
                </a:solidFill>
                <a:latin typeface="宋体"/>
                <a:ea typeface="华文细黑"/>
                <a:cs typeface="Times New Roman"/>
              </a:rPr>
              <a:t>“</a:t>
            </a:r>
            <a:r>
              <a:rPr lang="zh-CN" altLang="zh-CN" sz="2800" kern="100" spc="-100" dirty="0">
                <a:solidFill>
                  <a:srgbClr val="C00000"/>
                </a:solidFill>
                <a:latin typeface="Times New Roman"/>
                <a:ea typeface="华文细黑"/>
                <a:cs typeface="Times New Roman"/>
              </a:rPr>
              <a:t>降</a:t>
            </a:r>
            <a:r>
              <a:rPr lang="en-US" altLang="zh-CN" sz="2800" kern="100" spc="-100" dirty="0">
                <a:solidFill>
                  <a:srgbClr val="C00000"/>
                </a:solidFill>
                <a:latin typeface="宋体"/>
                <a:ea typeface="华文细黑"/>
                <a:cs typeface="Times New Roman"/>
              </a:rPr>
              <a:t>”</a:t>
            </a:r>
            <a:r>
              <a:rPr lang="zh-CN" altLang="zh-CN" sz="2800" kern="100" spc="-100" dirty="0">
                <a:solidFill>
                  <a:srgbClr val="C00000"/>
                </a:solidFill>
                <a:latin typeface="Times New Roman"/>
                <a:ea typeface="华文细黑"/>
                <a:cs typeface="Times New Roman"/>
              </a:rPr>
              <a:t>在句中作动词，根据句意表达，它前面需要停顿，于是排除</a:t>
            </a:r>
            <a:r>
              <a:rPr lang="en-US" altLang="zh-CN" sz="2800" kern="100" spc="-100" dirty="0">
                <a:solidFill>
                  <a:srgbClr val="C00000"/>
                </a:solidFill>
                <a:latin typeface="Times New Roman"/>
                <a:ea typeface="华文细黑"/>
                <a:cs typeface="Courier New"/>
              </a:rPr>
              <a:t>A</a:t>
            </a:r>
            <a:r>
              <a:rPr lang="zh-CN" altLang="zh-CN" sz="2800" kern="100" spc="-100" dirty="0">
                <a:solidFill>
                  <a:srgbClr val="C00000"/>
                </a:solidFill>
                <a:latin typeface="Times New Roman"/>
                <a:ea typeface="华文细黑"/>
                <a:cs typeface="Times New Roman"/>
              </a:rPr>
              <a:t>项。故选</a:t>
            </a:r>
            <a:r>
              <a:rPr lang="en-US" altLang="zh-CN" sz="2800" kern="100" spc="-100" dirty="0">
                <a:solidFill>
                  <a:srgbClr val="C00000"/>
                </a:solidFill>
                <a:latin typeface="Times New Roman"/>
                <a:ea typeface="华文细黑"/>
                <a:cs typeface="Courier New"/>
              </a:rPr>
              <a:t>B</a:t>
            </a:r>
            <a:r>
              <a:rPr lang="zh-CN" altLang="zh-CN" sz="2800" kern="100" spc="-100" dirty="0">
                <a:solidFill>
                  <a:srgbClr val="C00000"/>
                </a:solidFill>
                <a:latin typeface="Times New Roman"/>
                <a:ea typeface="华文细黑"/>
                <a:cs typeface="Times New Roman"/>
              </a:rPr>
              <a:t>。</a:t>
            </a:r>
            <a:endParaRPr lang="zh-CN" altLang="zh-CN" sz="1050" kern="100" spc="-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38659546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373298" y="1142721"/>
            <a:ext cx="11422788" cy="1268801"/>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406574" y="380629"/>
            <a:ext cx="11449272" cy="594006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下列对文中</a:t>
            </a:r>
            <a:r>
              <a:rPr lang="zh-CN" altLang="zh-CN" sz="2800" kern="100" dirty="0" smtClean="0">
                <a:latin typeface="Times New Roman"/>
                <a:ea typeface="华文细黑"/>
                <a:cs typeface="Times New Roman"/>
              </a:rPr>
              <a:t>加</a:t>
            </a:r>
            <a:r>
              <a:rPr lang="zh-CN" altLang="en-US" sz="2800" kern="100" dirty="0" smtClean="0">
                <a:latin typeface="Times New Roman"/>
                <a:ea typeface="华文细黑"/>
                <a:cs typeface="Times New Roman"/>
              </a:rPr>
              <a:t>颜色</a:t>
            </a:r>
            <a:r>
              <a:rPr lang="zh-CN" altLang="zh-CN" sz="2800" kern="100" dirty="0" smtClean="0">
                <a:latin typeface="Times New Roman"/>
                <a:ea typeface="华文细黑"/>
                <a:cs typeface="Times New Roman"/>
              </a:rPr>
              <a:t>词语</a:t>
            </a:r>
            <a:r>
              <a:rPr lang="zh-CN" altLang="zh-CN" sz="2800" kern="100" dirty="0">
                <a:latin typeface="Times New Roman"/>
                <a:ea typeface="华文细黑"/>
                <a:cs typeface="Times New Roman"/>
              </a:rPr>
              <a:t>的相关内容的解说，不正确的一项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礼部为六部之一，掌管礼仪、祭祀、土地、户籍等职事，部长官称</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礼部</a:t>
            </a:r>
            <a:r>
              <a:rPr lang="zh-CN" altLang="zh-CN" sz="2800" kern="100" dirty="0">
                <a:latin typeface="Times New Roman"/>
                <a:ea typeface="华文细黑"/>
                <a:cs typeface="Times New Roman"/>
              </a:rPr>
              <a:t>尚书。</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教坊司是管理宫廷音乐的官署，专管雅乐以外的音乐、歌舞的教习</a:t>
            </a:r>
            <a:r>
              <a:rPr lang="zh-CN" altLang="zh-CN" sz="2800" kern="100" dirty="0" smtClean="0">
                <a:latin typeface="Times New Roman"/>
                <a:ea typeface="华文细黑"/>
                <a:cs typeface="Times New Roman"/>
              </a:rPr>
              <a:t>等</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演出</a:t>
            </a:r>
            <a:r>
              <a:rPr lang="zh-CN" altLang="zh-CN" sz="2800" kern="100" dirty="0">
                <a:latin typeface="Times New Roman"/>
                <a:ea typeface="华文细黑"/>
                <a:cs typeface="Times New Roman"/>
              </a:rPr>
              <a:t>事务。</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致仕本义是将享受的禄位交还给君王，表示官员辞去官职或到规定</a:t>
            </a:r>
            <a:r>
              <a:rPr lang="zh-CN" altLang="zh-CN" sz="2800" kern="100" dirty="0" smtClean="0">
                <a:latin typeface="Times New Roman"/>
                <a:ea typeface="华文细黑"/>
                <a:cs typeface="Times New Roman"/>
              </a:rPr>
              <a:t>年</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龄</a:t>
            </a:r>
            <a:r>
              <a:rPr lang="zh-CN" altLang="zh-CN" sz="2800" kern="100" dirty="0">
                <a:latin typeface="Times New Roman"/>
                <a:ea typeface="华文细黑"/>
                <a:cs typeface="Times New Roman"/>
              </a:rPr>
              <a:t>而离职。</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历史上的</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两京</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有多种所指，文中则指明代永乐年间迁都以后的</a:t>
            </a:r>
            <a:r>
              <a:rPr lang="zh-CN" altLang="zh-CN" sz="2800" kern="100" dirty="0" smtClean="0">
                <a:latin typeface="Times New Roman"/>
                <a:ea typeface="华文细黑"/>
                <a:cs typeface="Times New Roman"/>
              </a:rPr>
              <a:t>南</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北</a:t>
            </a:r>
            <a:r>
              <a:rPr lang="zh-CN" altLang="zh-CN" sz="2800" kern="100" dirty="0">
                <a:latin typeface="Times New Roman"/>
                <a:ea typeface="华文细黑"/>
                <a:cs typeface="Times New Roman"/>
              </a:rPr>
              <a:t>两处京城。</a:t>
            </a:r>
            <a:endParaRPr lang="zh-CN" altLang="zh-CN" sz="1050" kern="100" dirty="0">
              <a:effectLst/>
              <a:latin typeface="宋体"/>
              <a:cs typeface="Courier New"/>
            </a:endParaRPr>
          </a:p>
        </p:txBody>
      </p:sp>
      <p:sp>
        <p:nvSpPr>
          <p:cNvPr id="11" name="TextBox 10"/>
          <p:cNvSpPr txBox="1"/>
          <p:nvPr/>
        </p:nvSpPr>
        <p:spPr>
          <a:xfrm>
            <a:off x="10374449" y="589511"/>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42429249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261145" y="1544751"/>
            <a:ext cx="11652386" cy="1230849"/>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224191" y="136280"/>
            <a:ext cx="11796197"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latin typeface="Times New Roman"/>
                <a:ea typeface="华文细黑"/>
                <a:cs typeface="Times New Roman"/>
              </a:rPr>
              <a:t>第二时段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10</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：真题训练</a:t>
            </a:r>
            <a:endParaRPr lang="zh-CN" altLang="zh-CN" sz="1050" b="1"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下列对文中画波浪线部分的断句，正确的一项</a:t>
            </a:r>
            <a:r>
              <a:rPr lang="zh-CN" altLang="zh-CN" sz="2800" kern="100" dirty="0" smtClean="0">
                <a:latin typeface="Times New Roman"/>
                <a:ea typeface="华文细黑"/>
                <a:cs typeface="Times New Roman"/>
              </a:rPr>
              <a:t>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宣和末</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高丽入贡</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使者所过</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调夫治舟</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骚然烦费</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傅言</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索民力以妨农功</a:t>
            </a:r>
            <a:r>
              <a:rPr lang="en-US" altLang="zh-CN" sz="2800" kern="100" dirty="0" smtClean="0">
                <a:latin typeface="IPAPANNEW"/>
                <a:ea typeface="华文细黑"/>
                <a:cs typeface="Times New Roman"/>
              </a:rPr>
              <a:t>/</a:t>
            </a:r>
          </a:p>
          <a:p>
            <a:pPr algn="just">
              <a:lnSpc>
                <a:spcPct val="150000"/>
              </a:lnSpc>
              <a:spcAft>
                <a:spcPts val="0"/>
              </a:spcAft>
            </a:pPr>
            <a:r>
              <a:rPr lang="en-US" altLang="zh-CN" sz="2800" kern="100" dirty="0">
                <a:latin typeface="IPAPANNEW"/>
                <a:ea typeface="华文细黑"/>
                <a:cs typeface="Times New Roman"/>
              </a:rPr>
              <a:t> </a:t>
            </a:r>
            <a:r>
              <a:rPr lang="en-US" altLang="zh-CN" sz="2800" kern="100" dirty="0" smtClean="0">
                <a:latin typeface="IPAPANNEW"/>
                <a:ea typeface="华文细黑"/>
                <a:cs typeface="Times New Roman"/>
              </a:rPr>
              <a:t>  </a:t>
            </a:r>
            <a:r>
              <a:rPr lang="zh-CN" altLang="zh-CN" sz="2800" kern="100" dirty="0" smtClean="0">
                <a:latin typeface="IPAPANNEW"/>
                <a:ea typeface="华文细黑"/>
                <a:cs typeface="Times New Roman"/>
              </a:rPr>
              <a:t>而</a:t>
            </a:r>
            <a:r>
              <a:rPr lang="zh-CN" altLang="zh-CN" sz="2800" kern="100" dirty="0">
                <a:latin typeface="IPAPANNEW"/>
                <a:ea typeface="华文细黑"/>
                <a:cs typeface="Times New Roman"/>
              </a:rPr>
              <a:t>于中国无丝毫之益</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宰相谓其所论同苏轼</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奏贬蕲州安置</a:t>
            </a:r>
            <a:r>
              <a:rPr lang="en-US" altLang="zh-CN" sz="2800" kern="100" dirty="0">
                <a:latin typeface="IPAPANNEW"/>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宣和末</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高丽入贡</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使者所过</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调夫治舟</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骚然烦费</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傅言</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索民力以妨农功</a:t>
            </a:r>
            <a:r>
              <a:rPr lang="en-US" altLang="zh-CN" sz="2800" kern="100" dirty="0" smtClean="0">
                <a:latin typeface="IPAPANNEW"/>
                <a:ea typeface="华文细黑"/>
                <a:cs typeface="Times New Roman"/>
              </a:rPr>
              <a:t>/</a:t>
            </a:r>
          </a:p>
          <a:p>
            <a:pPr algn="just">
              <a:lnSpc>
                <a:spcPct val="150000"/>
              </a:lnSpc>
              <a:spcAft>
                <a:spcPts val="0"/>
              </a:spcAft>
            </a:pPr>
            <a:r>
              <a:rPr lang="en-US" altLang="zh-CN" sz="2800" kern="100" dirty="0">
                <a:latin typeface="IPAPANNEW"/>
                <a:ea typeface="华文细黑"/>
                <a:cs typeface="Times New Roman"/>
              </a:rPr>
              <a:t> </a:t>
            </a:r>
            <a:r>
              <a:rPr lang="en-US" altLang="zh-CN" sz="2800" kern="100" dirty="0" smtClean="0">
                <a:latin typeface="IPAPANNEW"/>
                <a:ea typeface="华文细黑"/>
                <a:cs typeface="Times New Roman"/>
              </a:rPr>
              <a:t>  </a:t>
            </a:r>
            <a:r>
              <a:rPr lang="zh-CN" altLang="zh-CN" sz="2800" kern="100" dirty="0" smtClean="0">
                <a:latin typeface="IPAPANNEW"/>
                <a:ea typeface="华文细黑"/>
                <a:cs typeface="Times New Roman"/>
              </a:rPr>
              <a:t>而</a:t>
            </a:r>
            <a:r>
              <a:rPr lang="zh-CN" altLang="zh-CN" sz="2800" kern="100" dirty="0">
                <a:latin typeface="IPAPANNEW"/>
                <a:ea typeface="华文细黑"/>
                <a:cs typeface="Times New Roman"/>
              </a:rPr>
              <a:t>于中国无丝毫之益</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宰相谓其所论</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同苏轼奏</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贬蕲州安置</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宣和末</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高丽入贡使者</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所过调夫治舟</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骚然烦费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傅言</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索民力以妨农功</a:t>
            </a:r>
            <a:r>
              <a:rPr lang="en-US" altLang="zh-CN" sz="2800" kern="100" dirty="0" smtClean="0">
                <a:latin typeface="IPAPANNEW"/>
                <a:ea typeface="华文细黑"/>
                <a:cs typeface="Times New Roman"/>
              </a:rPr>
              <a:t>/</a:t>
            </a:r>
          </a:p>
          <a:p>
            <a:pPr algn="just">
              <a:lnSpc>
                <a:spcPct val="150000"/>
              </a:lnSpc>
              <a:spcAft>
                <a:spcPts val="0"/>
              </a:spcAft>
            </a:pPr>
            <a:r>
              <a:rPr lang="en-US" altLang="zh-CN" sz="2800" kern="100" dirty="0">
                <a:latin typeface="IPAPANNEW"/>
                <a:ea typeface="华文细黑"/>
                <a:cs typeface="Times New Roman"/>
              </a:rPr>
              <a:t> </a:t>
            </a:r>
            <a:r>
              <a:rPr lang="en-US" altLang="zh-CN" sz="2800" kern="100" dirty="0" smtClean="0">
                <a:latin typeface="IPAPANNEW"/>
                <a:ea typeface="华文细黑"/>
                <a:cs typeface="Times New Roman"/>
              </a:rPr>
              <a:t>  </a:t>
            </a:r>
            <a:r>
              <a:rPr lang="zh-CN" altLang="zh-CN" sz="2800" kern="100" dirty="0" smtClean="0">
                <a:latin typeface="Times New Roman"/>
                <a:ea typeface="华文细黑"/>
                <a:cs typeface="Times New Roman"/>
              </a:rPr>
              <a:t>而</a:t>
            </a:r>
            <a:r>
              <a:rPr lang="zh-CN" altLang="zh-CN" sz="2800" kern="100" dirty="0">
                <a:latin typeface="Times New Roman"/>
                <a:ea typeface="华文细黑"/>
                <a:cs typeface="Times New Roman"/>
              </a:rPr>
              <a:t>于中国无丝毫之益</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宰相谓其所论</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同苏轼奏</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贬蕲州安置</a:t>
            </a:r>
            <a:r>
              <a:rPr lang="en-US" altLang="zh-CN" sz="2800" kern="100" dirty="0">
                <a:latin typeface="IPAPANNEW"/>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宣和末</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高丽入贡使者</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所过调夫治舟</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骚然烦费</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傅言</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索民力以妨农功</a:t>
            </a:r>
            <a:r>
              <a:rPr lang="en-US" altLang="zh-CN" sz="2800" kern="100" dirty="0" smtClean="0">
                <a:latin typeface="IPAPANNEW"/>
                <a:ea typeface="华文细黑"/>
                <a:cs typeface="Times New Roman"/>
              </a:rPr>
              <a:t>/</a:t>
            </a:r>
          </a:p>
          <a:p>
            <a:pPr algn="just">
              <a:lnSpc>
                <a:spcPct val="150000"/>
              </a:lnSpc>
              <a:spcAft>
                <a:spcPts val="0"/>
              </a:spcAft>
            </a:pPr>
            <a:r>
              <a:rPr lang="en-US" altLang="zh-CN" sz="2800" kern="100" dirty="0">
                <a:latin typeface="IPAPANNEW"/>
                <a:ea typeface="华文细黑"/>
                <a:cs typeface="Times New Roman"/>
              </a:rPr>
              <a:t> </a:t>
            </a:r>
            <a:r>
              <a:rPr lang="en-US" altLang="zh-CN" sz="2800" kern="100" dirty="0" smtClean="0">
                <a:latin typeface="IPAPANNEW"/>
                <a:ea typeface="华文细黑"/>
                <a:cs typeface="Times New Roman"/>
              </a:rPr>
              <a:t>  </a:t>
            </a:r>
            <a:r>
              <a:rPr lang="zh-CN" altLang="zh-CN" sz="2800" kern="100" dirty="0" smtClean="0">
                <a:latin typeface="Times New Roman"/>
                <a:ea typeface="华文细黑"/>
                <a:cs typeface="Times New Roman"/>
              </a:rPr>
              <a:t>而</a:t>
            </a:r>
            <a:r>
              <a:rPr lang="zh-CN" altLang="zh-CN" sz="2800" kern="100" dirty="0">
                <a:latin typeface="Times New Roman"/>
                <a:ea typeface="华文细黑"/>
                <a:cs typeface="Times New Roman"/>
              </a:rPr>
              <a:t>于中国无丝毫之益</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宰相谓其所论同苏轼</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奏贬蕲州安置</a:t>
            </a:r>
            <a:r>
              <a:rPr lang="en-US" altLang="zh-CN" sz="2800" kern="100" dirty="0" smtClean="0">
                <a:latin typeface="Times New Roman"/>
                <a:ea typeface="华文细黑"/>
                <a:cs typeface="Courier New"/>
              </a:rPr>
              <a:t>/</a:t>
            </a:r>
          </a:p>
        </p:txBody>
      </p:sp>
      <p:sp>
        <p:nvSpPr>
          <p:cNvPr id="11" name="TextBox 10"/>
          <p:cNvSpPr txBox="1"/>
          <p:nvPr/>
        </p:nvSpPr>
        <p:spPr>
          <a:xfrm>
            <a:off x="8430233" y="923624"/>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7125416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1415748"/>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a:t>
            </a:r>
            <a:endParaRPr lang="zh-CN" altLang="zh-CN" sz="1050" kern="100" dirty="0">
              <a:effectLst/>
              <a:latin typeface="宋体"/>
              <a:cs typeface="Courier New"/>
            </a:endParaRPr>
          </a:p>
        </p:txBody>
      </p:sp>
      <p:sp>
        <p:nvSpPr>
          <p:cNvPr id="8" name="矩形 7"/>
          <p:cNvSpPr/>
          <p:nvPr/>
        </p:nvSpPr>
        <p:spPr>
          <a:xfrm>
            <a:off x="406574" y="837506"/>
            <a:ext cx="11223676" cy="1415748"/>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en-US" altLang="zh-CN" sz="2800" kern="100" dirty="0" smtClean="0">
                <a:solidFill>
                  <a:srgbClr val="C00000"/>
                </a:solidFill>
                <a:latin typeface="Times New Roman"/>
                <a:ea typeface="华文细黑"/>
                <a:cs typeface="Courier New"/>
              </a:rPr>
              <a:t>A</a:t>
            </a:r>
            <a:r>
              <a:rPr lang="zh-CN" altLang="zh-CN" sz="2800" kern="100" dirty="0">
                <a:solidFill>
                  <a:srgbClr val="C00000"/>
                </a:solidFill>
                <a:latin typeface="Times New Roman"/>
                <a:ea typeface="华文细黑"/>
                <a:cs typeface="Times New Roman"/>
              </a:rPr>
              <a:t>项中</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土地</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户籍</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等职事属户部负责，不属于礼部的职责范围。</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20559250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433058" y="4294299"/>
            <a:ext cx="11422788" cy="1219293"/>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406007" y="189434"/>
            <a:ext cx="11335913" cy="6521761"/>
          </a:xfrm>
          <a:prstGeom prst="rect">
            <a:avLst/>
          </a:prstGeom>
        </p:spPr>
        <p:txBody>
          <a:bodyPr wrap="square" lIns="121898" tIns="60948" rIns="121898" bIns="60948">
            <a:spAutoFit/>
          </a:bodyPr>
          <a:lstStyle/>
          <a:p>
            <a:pPr algn="just">
              <a:lnSpc>
                <a:spcPct val="140000"/>
              </a:lnSpc>
              <a:spcAft>
                <a:spcPts val="0"/>
              </a:spcAft>
            </a:pPr>
            <a:r>
              <a:rPr lang="en-US" altLang="zh-CN" sz="2700" kern="100" dirty="0">
                <a:latin typeface="Times New Roman"/>
                <a:ea typeface="华文细黑"/>
                <a:cs typeface="Courier New"/>
              </a:rPr>
              <a:t>3.</a:t>
            </a:r>
            <a:r>
              <a:rPr lang="zh-CN" altLang="zh-CN" sz="2700" kern="100" dirty="0">
                <a:latin typeface="Times New Roman"/>
                <a:ea typeface="华文细黑"/>
                <a:cs typeface="Times New Roman"/>
              </a:rPr>
              <a:t>下列对原文有关内容的概括和分析，不正确的一项</a:t>
            </a:r>
            <a:r>
              <a:rPr lang="zh-CN" altLang="zh-CN" sz="2700" kern="100" dirty="0" smtClean="0">
                <a:latin typeface="Times New Roman"/>
                <a:ea typeface="华文细黑"/>
                <a:cs typeface="Times New Roman"/>
              </a:rPr>
              <a:t>是</a:t>
            </a:r>
            <a:endParaRPr lang="zh-CN" altLang="zh-CN" sz="2700" kern="100" dirty="0">
              <a:latin typeface="宋体"/>
              <a:cs typeface="Courier New"/>
            </a:endParaRPr>
          </a:p>
          <a:p>
            <a:pPr algn="just">
              <a:lnSpc>
                <a:spcPct val="140000"/>
              </a:lnSpc>
              <a:spcAft>
                <a:spcPts val="0"/>
              </a:spcAft>
            </a:pPr>
            <a:r>
              <a:rPr lang="en-US" altLang="zh-CN" sz="2700" kern="100" dirty="0">
                <a:latin typeface="Times New Roman"/>
                <a:ea typeface="华文细黑"/>
                <a:cs typeface="Courier New"/>
              </a:rPr>
              <a:t>A.</a:t>
            </a:r>
            <a:r>
              <a:rPr lang="zh-CN" altLang="zh-CN" sz="2700" kern="100" spc="-100" dirty="0">
                <a:latin typeface="Times New Roman"/>
                <a:ea typeface="华文细黑"/>
                <a:cs typeface="Times New Roman"/>
              </a:rPr>
              <a:t>傅珪进入仕途，参与纂修文献。弘治年间，他兼任司经局校书，参与</a:t>
            </a:r>
            <a:r>
              <a:rPr lang="zh-CN" altLang="zh-CN" sz="2700" kern="100" spc="-100" dirty="0" smtClean="0">
                <a:latin typeface="Times New Roman"/>
                <a:ea typeface="华文细黑"/>
                <a:cs typeface="Times New Roman"/>
              </a:rPr>
              <a:t>编修</a:t>
            </a:r>
            <a:endParaRPr lang="en-US" altLang="zh-CN" sz="2700" kern="100" spc="-100" dirty="0" smtClean="0">
              <a:latin typeface="Times New Roman"/>
              <a:ea typeface="华文细黑"/>
              <a:cs typeface="Times New Roman"/>
            </a:endParaRPr>
          </a:p>
          <a:p>
            <a:pPr algn="just">
              <a:lnSpc>
                <a:spcPct val="14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《大明会典》</a:t>
            </a:r>
            <a:r>
              <a:rPr lang="zh-CN" altLang="zh-CN" sz="2700" kern="100" spc="-100" dirty="0">
                <a:latin typeface="Times New Roman"/>
                <a:ea typeface="华文细黑"/>
                <a:cs typeface="Times New Roman"/>
              </a:rPr>
              <a:t>得以升职；武宗继位，他进位左谕德，充讲官，修撰</a:t>
            </a:r>
            <a:r>
              <a:rPr lang="zh-CN" altLang="zh-CN" sz="2700" kern="100" spc="-100" dirty="0" smtClean="0">
                <a:latin typeface="Times New Roman"/>
                <a:ea typeface="华文细黑"/>
                <a:cs typeface="Times New Roman"/>
              </a:rPr>
              <a:t>《孝宗</a:t>
            </a:r>
            <a:endParaRPr lang="en-US" altLang="zh-CN" sz="2700" kern="100" spc="-100" dirty="0" smtClean="0">
              <a:latin typeface="Times New Roman"/>
              <a:ea typeface="华文细黑"/>
              <a:cs typeface="Times New Roman"/>
            </a:endParaRPr>
          </a:p>
          <a:p>
            <a:pPr algn="just">
              <a:lnSpc>
                <a:spcPct val="14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实录》</a:t>
            </a:r>
            <a:r>
              <a:rPr lang="zh-CN" altLang="zh-CN" sz="2700" kern="100" spc="-100" dirty="0">
                <a:latin typeface="Times New Roman"/>
                <a:ea typeface="华文细黑"/>
                <a:cs typeface="Times New Roman"/>
              </a:rPr>
              <a:t>。</a:t>
            </a:r>
            <a:endParaRPr lang="zh-CN" altLang="zh-CN" sz="2700" kern="100" spc="-100" dirty="0">
              <a:latin typeface="宋体"/>
              <a:cs typeface="Courier New"/>
            </a:endParaRPr>
          </a:p>
          <a:p>
            <a:pPr algn="just">
              <a:lnSpc>
                <a:spcPct val="140000"/>
              </a:lnSpc>
              <a:spcAft>
                <a:spcPts val="0"/>
              </a:spcAft>
            </a:pPr>
            <a:r>
              <a:rPr lang="en-US" altLang="zh-CN" sz="2700" kern="100" spc="-100" dirty="0">
                <a:latin typeface="Times New Roman"/>
                <a:ea typeface="华文细黑"/>
                <a:cs typeface="Courier New"/>
              </a:rPr>
              <a:t>B.</a:t>
            </a:r>
            <a:r>
              <a:rPr lang="zh-CN" altLang="zh-CN" sz="2700" kern="100" spc="-150" dirty="0">
                <a:latin typeface="Times New Roman"/>
                <a:ea typeface="华文细黑"/>
                <a:cs typeface="Times New Roman"/>
              </a:rPr>
              <a:t>傅珪任职礼部，劝谏讲究策略。他担任礼部尚书时，由于屡有争端，上奏</a:t>
            </a:r>
            <a:r>
              <a:rPr lang="zh-CN" altLang="zh-CN" sz="2700" kern="100" spc="-150" dirty="0" smtClean="0">
                <a:latin typeface="Times New Roman"/>
                <a:ea typeface="华文细黑"/>
                <a:cs typeface="Times New Roman"/>
              </a:rPr>
              <a:t>增</a:t>
            </a:r>
            <a:endParaRPr lang="en-US" altLang="zh-CN" sz="2700" kern="100" spc="-150" dirty="0" smtClean="0">
              <a:latin typeface="Times New Roman"/>
              <a:ea typeface="华文细黑"/>
              <a:cs typeface="Times New Roman"/>
            </a:endParaRPr>
          </a:p>
          <a:p>
            <a:pPr algn="just">
              <a:lnSpc>
                <a:spcPct val="14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多</a:t>
            </a:r>
            <a:r>
              <a:rPr lang="zh-CN" altLang="zh-CN" sz="2700" kern="100" spc="-100" dirty="0">
                <a:latin typeface="Times New Roman"/>
                <a:ea typeface="华文细黑"/>
                <a:cs typeface="Times New Roman"/>
              </a:rPr>
              <a:t>；番僧因帝好佛求地百顷，他佯作不知皇上自称大庆法王，不理会给</a:t>
            </a:r>
            <a:r>
              <a:rPr lang="zh-CN" altLang="zh-CN" sz="2700" kern="100" spc="-100" dirty="0" smtClean="0">
                <a:latin typeface="Times New Roman"/>
                <a:ea typeface="华文细黑"/>
                <a:cs typeface="Times New Roman"/>
              </a:rPr>
              <a:t>地</a:t>
            </a:r>
            <a:endParaRPr lang="en-US" altLang="zh-CN" sz="2700" kern="100" spc="-100" dirty="0" smtClean="0">
              <a:latin typeface="Times New Roman"/>
              <a:ea typeface="华文细黑"/>
              <a:cs typeface="Times New Roman"/>
            </a:endParaRPr>
          </a:p>
          <a:p>
            <a:pPr algn="just">
              <a:lnSpc>
                <a:spcPct val="14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的</a:t>
            </a:r>
            <a:r>
              <a:rPr lang="zh-CN" altLang="zh-CN" sz="2700" kern="100" spc="-100" dirty="0">
                <a:latin typeface="Times New Roman"/>
                <a:ea typeface="华文细黑"/>
                <a:cs typeface="Times New Roman"/>
              </a:rPr>
              <a:t>事。</a:t>
            </a:r>
            <a:endParaRPr lang="zh-CN" altLang="zh-CN" sz="2700" kern="100" spc="-100" dirty="0">
              <a:latin typeface="宋体"/>
              <a:cs typeface="Courier New"/>
            </a:endParaRPr>
          </a:p>
          <a:p>
            <a:pPr algn="just">
              <a:lnSpc>
                <a:spcPct val="140000"/>
              </a:lnSpc>
              <a:spcAft>
                <a:spcPts val="0"/>
              </a:spcAft>
            </a:pPr>
            <a:r>
              <a:rPr lang="en-US" altLang="zh-CN" sz="2700" kern="100" spc="-100" dirty="0">
                <a:latin typeface="Times New Roman"/>
                <a:ea typeface="华文细黑"/>
                <a:cs typeface="Courier New"/>
              </a:rPr>
              <a:t>C.</a:t>
            </a:r>
            <a:r>
              <a:rPr lang="zh-CN" altLang="zh-CN" sz="2700" kern="100" spc="-150" dirty="0">
                <a:latin typeface="Times New Roman"/>
                <a:ea typeface="华文细黑"/>
                <a:cs typeface="Times New Roman"/>
              </a:rPr>
              <a:t>傅珪守正不阿，反遭诬蔑报复。每遇大事，他都能坚持己见，不肯随意改易</a:t>
            </a:r>
            <a:r>
              <a:rPr lang="zh-CN" altLang="zh-CN" sz="2700" kern="100" spc="-150" dirty="0" smtClean="0">
                <a:latin typeface="Times New Roman"/>
                <a:ea typeface="华文细黑"/>
                <a:cs typeface="Times New Roman"/>
              </a:rPr>
              <a:t>，</a:t>
            </a:r>
            <a:endParaRPr lang="en-US" altLang="zh-CN" sz="2700" kern="100" spc="-150" dirty="0" smtClean="0">
              <a:latin typeface="Times New Roman"/>
              <a:ea typeface="华文细黑"/>
              <a:cs typeface="Times New Roman"/>
            </a:endParaRPr>
          </a:p>
          <a:p>
            <a:pPr algn="just">
              <a:lnSpc>
                <a:spcPct val="14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00" dirty="0" smtClean="0">
                <a:latin typeface="Times New Roman"/>
                <a:ea typeface="华文细黑"/>
                <a:cs typeface="Times New Roman"/>
              </a:rPr>
              <a:t>因而</a:t>
            </a:r>
            <a:r>
              <a:rPr lang="zh-CN" altLang="zh-CN" sz="2700" kern="100" spc="-100" dirty="0">
                <a:latin typeface="Times New Roman"/>
                <a:ea typeface="华文细黑"/>
                <a:cs typeface="Times New Roman"/>
              </a:rPr>
              <a:t>触怒许多人；后因得罪权贵被迫退休，虽有言官请留，他仍坚持离职。</a:t>
            </a:r>
            <a:endParaRPr lang="zh-CN" altLang="zh-CN" sz="2700" kern="100" spc="-100" dirty="0">
              <a:latin typeface="宋体"/>
              <a:cs typeface="Courier New"/>
            </a:endParaRPr>
          </a:p>
          <a:p>
            <a:pPr algn="just">
              <a:lnSpc>
                <a:spcPct val="140000"/>
              </a:lnSpc>
              <a:spcAft>
                <a:spcPts val="0"/>
              </a:spcAft>
            </a:pPr>
            <a:r>
              <a:rPr lang="en-US" altLang="zh-CN" sz="2700" kern="100" spc="-100" dirty="0">
                <a:latin typeface="Times New Roman"/>
                <a:ea typeface="华文细黑"/>
                <a:cs typeface="Courier New"/>
              </a:rPr>
              <a:t>D.</a:t>
            </a:r>
            <a:r>
              <a:rPr lang="zh-CN" altLang="zh-CN" sz="2700" kern="100" spc="-150" dirty="0">
                <a:latin typeface="Times New Roman"/>
                <a:ea typeface="华文细黑"/>
                <a:cs typeface="Times New Roman"/>
              </a:rPr>
              <a:t>傅珪为官清廉，死后受到好评。御史卢雍称赞他在位时有古代大臣风范，</a:t>
            </a:r>
            <a:r>
              <a:rPr lang="zh-CN" altLang="zh-CN" sz="2700" kern="100" spc="-150" dirty="0" smtClean="0">
                <a:latin typeface="Times New Roman"/>
                <a:ea typeface="华文细黑"/>
                <a:cs typeface="Times New Roman"/>
              </a:rPr>
              <a:t>归</a:t>
            </a:r>
            <a:endParaRPr lang="en-US" altLang="zh-CN" sz="2700" kern="100" spc="-150" dirty="0" smtClean="0">
              <a:latin typeface="Times New Roman"/>
              <a:ea typeface="华文细黑"/>
              <a:cs typeface="Times New Roman"/>
            </a:endParaRPr>
          </a:p>
          <a:p>
            <a:pPr algn="just">
              <a:lnSpc>
                <a:spcPct val="140000"/>
              </a:lnSpc>
              <a:spcAft>
                <a:spcPts val="0"/>
              </a:spcAft>
            </a:pPr>
            <a:r>
              <a:rPr lang="en-US" altLang="zh-CN" sz="2700" kern="100" spc="-100" dirty="0">
                <a:latin typeface="Times New Roman"/>
                <a:ea typeface="华文细黑"/>
                <a:cs typeface="Times New Roman"/>
              </a:rPr>
              <a:t> </a:t>
            </a:r>
            <a:r>
              <a:rPr lang="en-US" altLang="zh-CN" sz="2700" kern="100" spc="-100" dirty="0" smtClean="0">
                <a:latin typeface="Times New Roman"/>
                <a:ea typeface="华文细黑"/>
                <a:cs typeface="Times New Roman"/>
              </a:rPr>
              <a:t>   </a:t>
            </a:r>
            <a:r>
              <a:rPr lang="zh-CN" altLang="zh-CN" sz="2700" kern="100" spc="-150" dirty="0" smtClean="0">
                <a:latin typeface="Times New Roman"/>
                <a:ea typeface="华文细黑"/>
                <a:cs typeface="Times New Roman"/>
              </a:rPr>
              <a:t>乡</a:t>
            </a:r>
            <a:r>
              <a:rPr lang="zh-CN" altLang="zh-CN" sz="2700" kern="100" spc="-150" dirty="0">
                <a:latin typeface="Times New Roman"/>
                <a:ea typeface="华文细黑"/>
                <a:cs typeface="Times New Roman"/>
              </a:rPr>
              <a:t>后家无积蓄，艰难度日；嘉靖元年，他被列为先朝守正大臣，追谥为文毅。</a:t>
            </a:r>
            <a:endParaRPr lang="zh-CN" altLang="zh-CN" sz="2700" kern="100" spc="-150" dirty="0">
              <a:effectLst/>
              <a:latin typeface="宋体"/>
              <a:cs typeface="Courier New"/>
            </a:endParaRPr>
          </a:p>
        </p:txBody>
      </p:sp>
      <p:sp>
        <p:nvSpPr>
          <p:cNvPr id="11" name="TextBox 10"/>
          <p:cNvSpPr txBox="1"/>
          <p:nvPr/>
        </p:nvSpPr>
        <p:spPr>
          <a:xfrm>
            <a:off x="8800433" y="363930"/>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28462512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10" grpId="0" animBg="1"/>
      <p:bldP spid="10" grpId="1"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933926"/>
            <a:ext cx="11449272" cy="2062079"/>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406574" y="837506"/>
            <a:ext cx="11223676" cy="2062079"/>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en-US" altLang="zh-CN" sz="2800" kern="100" dirty="0" smtClean="0">
                <a:solidFill>
                  <a:srgbClr val="C00000"/>
                </a:solidFill>
                <a:latin typeface="Times New Roman"/>
                <a:ea typeface="华文细黑"/>
                <a:cs typeface="Courier New"/>
              </a:rPr>
              <a:t>C</a:t>
            </a:r>
            <a:r>
              <a:rPr lang="zh-CN" altLang="zh-CN" sz="2800" kern="100" dirty="0">
                <a:solidFill>
                  <a:srgbClr val="C00000"/>
                </a:solidFill>
                <a:latin typeface="Times New Roman"/>
                <a:ea typeface="华文细黑"/>
                <a:cs typeface="Times New Roman"/>
              </a:rPr>
              <a:t>项中</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虽有言官请留，他仍坚持离职</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与原文有很大出入。原文</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遂矫旨令二人致仕</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应理解为于是权贵假托皇帝诏命让二人辞官。</a:t>
            </a:r>
            <a:endParaRPr lang="zh-CN" altLang="zh-CN" sz="1050" kern="100" dirty="0">
              <a:solidFill>
                <a:srgbClr val="C00000"/>
              </a:solidFill>
              <a:effectLst/>
              <a:latin typeface="宋体"/>
              <a:cs typeface="Courier New"/>
            </a:endParaRP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Tree>
    <p:extLst>
      <p:ext uri="{BB962C8B-B14F-4D97-AF65-F5344CB8AC3E}">
        <p14:creationId xmlns:p14="http://schemas.microsoft.com/office/powerpoint/2010/main" val="18038917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8" grpId="0"/>
      <p:bldP spid="8" grpId="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505360"/>
            <a:ext cx="11449272"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把文中画横线的句子翻译成现代汉语。</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极陈时弊十事，语多斥权幸，权幸益深嫉之。</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p>
          <a:p>
            <a:pPr algn="just">
              <a:lnSpc>
                <a:spcPct val="150000"/>
              </a:lnSpc>
              <a:spcAft>
                <a:spcPts val="0"/>
              </a:spcAft>
            </a:pPr>
            <a:r>
              <a:rPr lang="en-US" altLang="zh-CN" sz="2800" kern="100" dirty="0" smtClean="0">
                <a:latin typeface="Times New Roman"/>
                <a:ea typeface="华文细黑"/>
                <a:cs typeface="Courier New"/>
              </a:rPr>
              <a:t>______________</a:t>
            </a:r>
            <a:endParaRPr lang="zh-CN" altLang="zh-CN" sz="1050" kern="100" dirty="0">
              <a:effectLst/>
              <a:latin typeface="宋体"/>
              <a:cs typeface="Courier New"/>
            </a:endParaRPr>
          </a:p>
        </p:txBody>
      </p:sp>
      <p:sp>
        <p:nvSpPr>
          <p:cNvPr id="11" name="TextBox 10"/>
          <p:cNvSpPr txBox="1"/>
          <p:nvPr/>
        </p:nvSpPr>
        <p:spPr>
          <a:xfrm>
            <a:off x="8039422" y="134156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109673" y="1341562"/>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3891262"/>
            <a:ext cx="11615478" cy="710048"/>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3789834"/>
            <a:ext cx="1156376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陈</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，陈述。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斥</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，指斥。</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嫉</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，痛恨。</a:t>
            </a:r>
            <a:endParaRPr lang="zh-CN" altLang="zh-CN" sz="1050" kern="100" dirty="0">
              <a:effectLst/>
              <a:latin typeface="宋体"/>
              <a:cs typeface="Courier New"/>
            </a:endParaRPr>
          </a:p>
        </p:txBody>
      </p:sp>
      <p:sp>
        <p:nvSpPr>
          <p:cNvPr id="9" name="矩形 8"/>
          <p:cNvSpPr/>
          <p:nvPr/>
        </p:nvSpPr>
        <p:spPr>
          <a:xfrm>
            <a:off x="375917" y="2330820"/>
            <a:ext cx="11335913"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极力</a:t>
            </a:r>
            <a:r>
              <a:rPr lang="zh-CN" altLang="zh-CN" sz="2800" kern="100" dirty="0">
                <a:solidFill>
                  <a:srgbClr val="C00000"/>
                </a:solidFill>
                <a:latin typeface="Times New Roman"/>
                <a:ea typeface="华文细黑"/>
                <a:cs typeface="Times New Roman"/>
              </a:rPr>
              <a:t>奏陈其时社会弊病十件事，话语多指斥受宠的权贵，权贵愈加痛恨他。</a:t>
            </a:r>
            <a:endParaRPr lang="zh-CN" altLang="zh-CN" sz="1050" kern="100" dirty="0">
              <a:solidFill>
                <a:srgbClr val="C00000"/>
              </a:solidFill>
              <a:effectLst/>
              <a:latin typeface="宋体"/>
              <a:cs typeface="Courier New"/>
            </a:endParaRPr>
          </a:p>
        </p:txBody>
      </p:sp>
      <p:sp>
        <p:nvSpPr>
          <p:cNvPr id="10" name="矩形 9"/>
          <p:cNvSpPr/>
          <p:nvPr/>
        </p:nvSpPr>
        <p:spPr>
          <a:xfrm>
            <a:off x="2484646" y="1721922"/>
            <a:ext cx="2038864" cy="686830"/>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陈，斥，嫉</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28798239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9"/>
                                        </p:tgtEl>
                                      </p:cBhvr>
                                    </p:animEffect>
                                    <p:set>
                                      <p:cBhvr>
                                        <p:cTn id="34" dur="1" fill="hold">
                                          <p:stCondLst>
                                            <p:cond delay="499"/>
                                          </p:stCondLst>
                                        </p:cTn>
                                        <p:tgtEl>
                                          <p:spTgt spid="9"/>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10"/>
                                        </p:tgtEl>
                                      </p:cBhvr>
                                    </p:animEffect>
                                    <p:set>
                                      <p:cBhvr>
                                        <p:cTn id="37"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animBg="1"/>
      <p:bldP spid="7" grpId="1" animBg="1"/>
      <p:bldP spid="8" grpId="0"/>
      <p:bldP spid="8" grpId="1"/>
      <p:bldP spid="9" grpId="0"/>
      <p:bldP spid="9" grpId="1"/>
      <p:bldP spid="10" grpId="0"/>
      <p:bldP spid="10" grpId="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4566" y="649376"/>
            <a:ext cx="11449272"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又谓珪刚直忠谠，当起用。吏部请如雍言，不报。</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审出得分点</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____________</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我的答案：</a:t>
            </a:r>
            <a:r>
              <a:rPr lang="en-US" altLang="zh-CN" sz="2800" kern="100" dirty="0" smtClean="0">
                <a:latin typeface="Times New Roman"/>
                <a:ea typeface="华文细黑"/>
                <a:cs typeface="Courier New"/>
              </a:rPr>
              <a:t>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p>
          <a:p>
            <a:pPr algn="just">
              <a:lnSpc>
                <a:spcPct val="150000"/>
              </a:lnSpc>
              <a:spcAft>
                <a:spcPts val="0"/>
              </a:spcAft>
            </a:pPr>
            <a:r>
              <a:rPr lang="en-US" altLang="zh-CN" sz="2800" kern="100" dirty="0" smtClean="0">
                <a:latin typeface="Times New Roman"/>
                <a:ea typeface="华文细黑"/>
                <a:cs typeface="Courier New"/>
              </a:rPr>
              <a:t>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endParaRPr lang="zh-CN" altLang="zh-CN" sz="1050" kern="100" dirty="0">
              <a:effectLst/>
              <a:latin typeface="宋体"/>
              <a:cs typeface="Courier New"/>
            </a:endParaRPr>
          </a:p>
        </p:txBody>
      </p:sp>
      <p:sp>
        <p:nvSpPr>
          <p:cNvPr id="11" name="TextBox 10"/>
          <p:cNvSpPr txBox="1"/>
          <p:nvPr/>
        </p:nvSpPr>
        <p:spPr>
          <a:xfrm>
            <a:off x="8778949" y="827346"/>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9839622" y="827346"/>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7" name="矩形 6"/>
          <p:cNvSpPr/>
          <p:nvPr/>
        </p:nvSpPr>
        <p:spPr>
          <a:xfrm>
            <a:off x="354803" y="3357786"/>
            <a:ext cx="11615478" cy="738877"/>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8" name="矩形 7"/>
          <p:cNvSpPr/>
          <p:nvPr/>
        </p:nvSpPr>
        <p:spPr>
          <a:xfrm>
            <a:off x="327392" y="3294472"/>
            <a:ext cx="1156376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忠谠</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，忠诚正直。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如</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，按照。</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报</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，回复，答复。</a:t>
            </a:r>
            <a:endParaRPr lang="zh-CN" altLang="zh-CN" sz="1050" kern="100" dirty="0">
              <a:effectLst/>
              <a:latin typeface="宋体"/>
              <a:cs typeface="Courier New"/>
            </a:endParaRPr>
          </a:p>
        </p:txBody>
      </p:sp>
      <p:sp>
        <p:nvSpPr>
          <p:cNvPr id="9" name="矩形 8"/>
          <p:cNvSpPr/>
          <p:nvPr/>
        </p:nvSpPr>
        <p:spPr>
          <a:xfrm>
            <a:off x="438498" y="1870491"/>
            <a:ext cx="11335913"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又</a:t>
            </a:r>
            <a:r>
              <a:rPr lang="zh-CN" altLang="zh-CN" sz="2800" kern="100" dirty="0">
                <a:solidFill>
                  <a:srgbClr val="C00000"/>
                </a:solidFill>
                <a:latin typeface="Times New Roman"/>
                <a:ea typeface="华文细黑"/>
                <a:cs typeface="Times New Roman"/>
              </a:rPr>
              <a:t>认为傅珪刚正忠实，敢于直言，应当起用。吏部按照卢雍的话上奏，没有回复。</a:t>
            </a:r>
            <a:endParaRPr lang="zh-CN" altLang="zh-CN" sz="1050" kern="100" dirty="0">
              <a:solidFill>
                <a:srgbClr val="C00000"/>
              </a:solidFill>
              <a:effectLst/>
              <a:latin typeface="宋体"/>
              <a:cs typeface="Courier New"/>
            </a:endParaRPr>
          </a:p>
        </p:txBody>
      </p:sp>
      <p:sp>
        <p:nvSpPr>
          <p:cNvPr id="10" name="矩形 9"/>
          <p:cNvSpPr/>
          <p:nvPr/>
        </p:nvSpPr>
        <p:spPr>
          <a:xfrm>
            <a:off x="2473598" y="1217866"/>
            <a:ext cx="2467025" cy="686830"/>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忠谠，如，报</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42348816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8"/>
                                        </p:tgtEl>
                                      </p:cBhvr>
                                    </p:animEffect>
                                    <p:set>
                                      <p:cBhvr>
                                        <p:cTn id="18"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9"/>
                                        </p:tgtEl>
                                      </p:cBhvr>
                                    </p:animEffect>
                                    <p:set>
                                      <p:cBhvr>
                                        <p:cTn id="34" dur="1" fill="hold">
                                          <p:stCondLst>
                                            <p:cond delay="499"/>
                                          </p:stCondLst>
                                        </p:cTn>
                                        <p:tgtEl>
                                          <p:spTgt spid="9"/>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10"/>
                                        </p:tgtEl>
                                      </p:cBhvr>
                                    </p:animEffect>
                                    <p:set>
                                      <p:cBhvr>
                                        <p:cTn id="37"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animBg="1"/>
      <p:bldP spid="7" grpId="1" animBg="1"/>
      <p:bldP spid="8" grpId="0"/>
      <p:bldP spid="8" grpId="1"/>
      <p:bldP spid="9" grpId="0"/>
      <p:bldP spid="9" grpId="1"/>
      <p:bldP spid="10" grpId="0"/>
      <p:bldP spid="10" grpId="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14"/>
          <p:cNvSpPr txBox="1"/>
          <p:nvPr/>
        </p:nvSpPr>
        <p:spPr>
          <a:xfrm>
            <a:off x="257910" y="2247709"/>
            <a:ext cx="11262369" cy="1141445"/>
          </a:xfrm>
          <a:prstGeom prst="rect">
            <a:avLst/>
          </a:prstGeom>
          <a:solidFill>
            <a:srgbClr val="FFD966"/>
          </a:solidFill>
          <a:ln>
            <a:noFill/>
          </a:ln>
        </p:spPr>
        <p:style>
          <a:lnRef idx="0">
            <a:scrgbClr r="0" g="0" b="0"/>
          </a:lnRef>
          <a:fillRef idx="0">
            <a:scrgbClr r="0" g="0" b="0"/>
          </a:fillRef>
          <a:effectRef idx="0">
            <a:scrgbClr r="0" g="0" b="0"/>
          </a:effectRef>
          <a:fontRef idx="minor">
            <a:schemeClr val="accent2"/>
          </a:fontRef>
        </p:style>
        <p:txBody>
          <a:bodyPr wrap="square" rtlCol="0">
            <a:spAutoFit/>
          </a:bodyPr>
          <a:lstStyle/>
          <a:p>
            <a:r>
              <a:rPr lang="zh-CN" altLang="en-US" sz="2800" dirty="0">
                <a:latin typeface="微软雅黑" panose="020B0503020204020204" pitchFamily="34" charset="-122"/>
                <a:ea typeface="微软雅黑" panose="020B0503020204020204" pitchFamily="34" charset="-122"/>
              </a:rPr>
              <a:t>                                                                                                                                        </a:t>
            </a:r>
            <a:endParaRPr lang="en-US" altLang="zh-CN" sz="2800" dirty="0">
              <a:latin typeface="微软雅黑" panose="020B0503020204020204" pitchFamily="34" charset="-122"/>
              <a:ea typeface="微软雅黑" panose="020B0503020204020204" pitchFamily="34" charset="-122"/>
            </a:endParaRPr>
          </a:p>
        </p:txBody>
      </p:sp>
      <p:sp>
        <p:nvSpPr>
          <p:cNvPr id="6" name="矩形 5"/>
          <p:cNvSpPr/>
          <p:nvPr/>
        </p:nvSpPr>
        <p:spPr>
          <a:xfrm>
            <a:off x="253286" y="-98598"/>
            <a:ext cx="11449272" cy="6687704"/>
          </a:xfrm>
          <a:prstGeom prst="rect">
            <a:avLst/>
          </a:prstGeom>
        </p:spPr>
        <p:txBody>
          <a:bodyPr wrap="square" lIns="121898" tIns="60948" rIns="121898" bIns="60948">
            <a:spAutoFit/>
          </a:bodyPr>
          <a:lstStyle/>
          <a:p>
            <a:pPr algn="just">
              <a:lnSpc>
                <a:spcPct val="135000"/>
              </a:lnSpc>
              <a:spcAft>
                <a:spcPts val="0"/>
              </a:spcAft>
            </a:pPr>
            <a:r>
              <a:rPr lang="zh-CN" altLang="zh-CN" sz="2800" b="1" kern="100" dirty="0">
                <a:latin typeface="Times New Roman"/>
                <a:ea typeface="华文细黑"/>
                <a:cs typeface="Times New Roman"/>
              </a:rPr>
              <a:t>第三时段</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约</a:t>
            </a:r>
            <a:r>
              <a:rPr lang="en-US" altLang="zh-CN" sz="2800" b="1" kern="100" dirty="0">
                <a:latin typeface="Times New Roman"/>
                <a:ea typeface="华文细黑"/>
                <a:cs typeface="Courier New"/>
              </a:rPr>
              <a:t>5</a:t>
            </a:r>
            <a:r>
              <a:rPr lang="zh-CN" altLang="zh-CN" sz="2800" b="1" kern="100" dirty="0">
                <a:latin typeface="Times New Roman"/>
                <a:ea typeface="华文细黑"/>
                <a:cs typeface="Times New Roman"/>
              </a:rPr>
              <a:t>分钟</a:t>
            </a:r>
            <a:r>
              <a:rPr lang="en-US" altLang="zh-CN" sz="2800" b="1" kern="100" dirty="0">
                <a:latin typeface="Times New Roman"/>
                <a:ea typeface="华文细黑"/>
                <a:cs typeface="Courier New"/>
              </a:rPr>
              <a:t>)</a:t>
            </a:r>
            <a:r>
              <a:rPr lang="zh-CN" altLang="zh-CN" sz="2800" b="1" kern="100" dirty="0">
                <a:latin typeface="Times New Roman"/>
                <a:ea typeface="华文细黑"/>
                <a:cs typeface="Times New Roman"/>
              </a:rPr>
              <a:t>：补充训练</a:t>
            </a:r>
            <a:endParaRPr lang="zh-CN" altLang="zh-CN" sz="1050" b="1" kern="100" dirty="0">
              <a:latin typeface="宋体"/>
              <a:cs typeface="Courier New"/>
            </a:endParaRPr>
          </a:p>
          <a:p>
            <a:pPr algn="just">
              <a:lnSpc>
                <a:spcPct val="135000"/>
              </a:lnSpc>
              <a:spcAft>
                <a:spcPts val="0"/>
              </a:spcAft>
            </a:pPr>
            <a:r>
              <a:rPr lang="en-US" altLang="zh-CN" sz="2800" kern="100" spc="-100" dirty="0">
                <a:latin typeface="Times New Roman"/>
                <a:ea typeface="华文细黑"/>
                <a:cs typeface="Courier New"/>
              </a:rPr>
              <a:t>1.</a:t>
            </a:r>
            <a:r>
              <a:rPr lang="zh-CN" altLang="zh-CN" sz="2800" kern="100" spc="-100" dirty="0">
                <a:latin typeface="Times New Roman"/>
                <a:ea typeface="华文细黑"/>
                <a:cs typeface="Times New Roman"/>
              </a:rPr>
              <a:t>下列对文中</a:t>
            </a:r>
            <a:r>
              <a:rPr lang="zh-CN" altLang="zh-CN" sz="2800" kern="100" spc="-100" dirty="0" smtClean="0">
                <a:latin typeface="Times New Roman"/>
                <a:ea typeface="华文细黑"/>
                <a:cs typeface="Times New Roman"/>
              </a:rPr>
              <a:t>加</a:t>
            </a:r>
            <a:r>
              <a:rPr lang="zh-CN" altLang="en-US" sz="2800" kern="100" spc="-100" dirty="0" smtClean="0">
                <a:latin typeface="Times New Roman"/>
                <a:ea typeface="华文细黑"/>
                <a:cs typeface="Times New Roman"/>
              </a:rPr>
              <a:t>颜色</a:t>
            </a:r>
            <a:r>
              <a:rPr lang="zh-CN" altLang="zh-CN" sz="2800" kern="100" spc="-100" dirty="0" smtClean="0">
                <a:latin typeface="Times New Roman"/>
                <a:ea typeface="华文细黑"/>
                <a:cs typeface="Times New Roman"/>
              </a:rPr>
              <a:t>词语</a:t>
            </a:r>
            <a:r>
              <a:rPr lang="zh-CN" altLang="zh-CN" sz="2800" kern="100" spc="-100" dirty="0">
                <a:latin typeface="Times New Roman"/>
                <a:ea typeface="华文细黑"/>
                <a:cs typeface="Times New Roman"/>
              </a:rPr>
              <a:t>的相关内容的解说，不正确的一项</a:t>
            </a:r>
            <a:r>
              <a:rPr lang="zh-CN" altLang="zh-CN" sz="2800" kern="100" spc="-100" dirty="0" smtClean="0">
                <a:latin typeface="Times New Roman"/>
                <a:ea typeface="华文细黑"/>
                <a:cs typeface="Times New Roman"/>
              </a:rPr>
              <a:t>是</a:t>
            </a:r>
            <a:endParaRPr lang="en-US" altLang="zh-CN" sz="2800" kern="100" spc="-100" dirty="0" smtClean="0">
              <a:latin typeface="Times New Roman"/>
              <a:ea typeface="华文细黑"/>
              <a:cs typeface="Courier New"/>
            </a:endParaRPr>
          </a:p>
          <a:p>
            <a:pPr algn="just">
              <a:lnSpc>
                <a:spcPct val="135000"/>
              </a:lnSpc>
              <a:spcAft>
                <a:spcPts val="0"/>
              </a:spcAft>
            </a:pPr>
            <a:r>
              <a:rPr lang="en-US" altLang="zh-CN" sz="2800" kern="100" dirty="0" smtClean="0">
                <a:latin typeface="Times New Roman"/>
                <a:ea typeface="华文细黑"/>
                <a:cs typeface="Courier New"/>
              </a:rPr>
              <a:t>A</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进士是科举考试的最高功名。通过礼部考试的贡士再参加由皇帝</a:t>
            </a:r>
            <a:r>
              <a:rPr lang="zh-CN" altLang="zh-CN" sz="2800" kern="100" dirty="0" smtClean="0">
                <a:latin typeface="Times New Roman"/>
                <a:ea typeface="华文细黑"/>
                <a:cs typeface="Times New Roman"/>
              </a:rPr>
              <a:t>主考</a:t>
            </a:r>
            <a:endParaRPr lang="en-US" altLang="zh-CN" sz="2800" kern="100" dirty="0" smtClean="0">
              <a:latin typeface="Times New Roman"/>
              <a:ea typeface="华文细黑"/>
              <a:cs typeface="Times New Roman"/>
            </a:endParaRPr>
          </a:p>
          <a:p>
            <a:pPr algn="just">
              <a:lnSpc>
                <a:spcPct val="135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的</a:t>
            </a:r>
            <a:r>
              <a:rPr lang="zh-CN" altLang="zh-CN" sz="2800" kern="100" dirty="0">
                <a:latin typeface="Times New Roman"/>
                <a:ea typeface="华文细黑"/>
                <a:cs typeface="Times New Roman"/>
              </a:rPr>
              <a:t>殿试，凡被录取者皆称进士。</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户部为六部之一，掌管土地户口、赋税财政、工程营造等。部长</a:t>
            </a:r>
            <a:r>
              <a:rPr lang="zh-CN" altLang="zh-CN" sz="2800" kern="100" dirty="0" smtClean="0">
                <a:latin typeface="Times New Roman"/>
                <a:ea typeface="华文细黑"/>
                <a:cs typeface="Times New Roman"/>
              </a:rPr>
              <a:t>官称</a:t>
            </a:r>
            <a:endParaRPr lang="en-US" altLang="zh-CN" sz="2800" kern="100" dirty="0" smtClean="0">
              <a:latin typeface="Times New Roman"/>
              <a:ea typeface="华文细黑"/>
              <a:cs typeface="Times New Roman"/>
            </a:endParaRPr>
          </a:p>
          <a:p>
            <a:pPr algn="just">
              <a:lnSpc>
                <a:spcPct val="135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尚书</a:t>
            </a:r>
            <a:r>
              <a:rPr lang="zh-CN" altLang="zh-CN" sz="2800" kern="100" dirty="0">
                <a:latin typeface="Times New Roman"/>
                <a:ea typeface="华文细黑"/>
                <a:cs typeface="Times New Roman"/>
              </a:rPr>
              <a:t>，副职称侍郎。</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历史上的</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两京</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有多种所指，文中则指明代永乐年间迁都以后的</a:t>
            </a:r>
            <a:r>
              <a:rPr lang="zh-CN" altLang="zh-CN" sz="2800" kern="100" dirty="0" smtClean="0">
                <a:latin typeface="Times New Roman"/>
                <a:ea typeface="华文细黑"/>
                <a:cs typeface="Times New Roman"/>
              </a:rPr>
              <a:t>南</a:t>
            </a:r>
            <a:endParaRPr lang="en-US" altLang="zh-CN" sz="2800" kern="100" dirty="0" smtClean="0">
              <a:latin typeface="Times New Roman"/>
              <a:ea typeface="华文细黑"/>
              <a:cs typeface="Times New Roman"/>
            </a:endParaRPr>
          </a:p>
          <a:p>
            <a:pPr algn="just">
              <a:lnSpc>
                <a:spcPct val="135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北</a:t>
            </a:r>
            <a:r>
              <a:rPr lang="zh-CN" altLang="zh-CN" sz="2800" kern="100" dirty="0">
                <a:latin typeface="Times New Roman"/>
                <a:ea typeface="华文细黑"/>
                <a:cs typeface="Times New Roman"/>
              </a:rPr>
              <a:t>两处京城。东汉时的</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两京</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指首都洛阳和西汉旧都长安。宋时的</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两京</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指北宋的都城汴梁和南宋的都城临安。</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御史是古代的一种官名，其职责多有变化。自秦朝开始，御史专为</a:t>
            </a:r>
            <a:r>
              <a:rPr lang="zh-CN" altLang="zh-CN" sz="2800" kern="100" dirty="0" smtClean="0">
                <a:latin typeface="Times New Roman"/>
                <a:ea typeface="华文细黑"/>
                <a:cs typeface="Times New Roman"/>
              </a:rPr>
              <a:t>监</a:t>
            </a:r>
            <a:endParaRPr lang="en-US" altLang="zh-CN" sz="2800" kern="100" dirty="0" smtClean="0">
              <a:latin typeface="Times New Roman"/>
              <a:ea typeface="华文细黑"/>
              <a:cs typeface="Times New Roman"/>
            </a:endParaRPr>
          </a:p>
          <a:p>
            <a:pPr algn="just">
              <a:lnSpc>
                <a:spcPct val="135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察</a:t>
            </a:r>
            <a:r>
              <a:rPr lang="zh-CN" altLang="zh-CN" sz="2800" kern="100" dirty="0">
                <a:latin typeface="Times New Roman"/>
                <a:ea typeface="华文细黑"/>
                <a:cs typeface="Times New Roman"/>
              </a:rPr>
              <a:t>性质的官职，一直延续到清朝。</a:t>
            </a:r>
            <a:endParaRPr lang="zh-CN" altLang="zh-CN" sz="1050" kern="100" dirty="0">
              <a:effectLst/>
              <a:latin typeface="宋体"/>
              <a:cs typeface="Courier New"/>
            </a:endParaRPr>
          </a:p>
        </p:txBody>
      </p:sp>
      <p:sp>
        <p:nvSpPr>
          <p:cNvPr id="11" name="TextBox 10"/>
          <p:cNvSpPr txBox="1"/>
          <p:nvPr/>
        </p:nvSpPr>
        <p:spPr>
          <a:xfrm>
            <a:off x="9635404" y="632505"/>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
        <p:nvSpPr>
          <p:cNvPr id="12" name="TextBox 11"/>
          <p:cNvSpPr txBox="1"/>
          <p:nvPr/>
        </p:nvSpPr>
        <p:spPr>
          <a:xfrm>
            <a:off x="10704897" y="632505"/>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解析</a:t>
            </a:r>
          </a:p>
        </p:txBody>
      </p:sp>
      <p:sp>
        <p:nvSpPr>
          <p:cNvPr id="8" name="矩形 7"/>
          <p:cNvSpPr/>
          <p:nvPr/>
        </p:nvSpPr>
        <p:spPr>
          <a:xfrm>
            <a:off x="283766" y="6286671"/>
            <a:ext cx="11500473" cy="516420"/>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9" name="矩形 8"/>
          <p:cNvSpPr/>
          <p:nvPr/>
        </p:nvSpPr>
        <p:spPr>
          <a:xfrm>
            <a:off x="276592" y="6117886"/>
            <a:ext cx="1156376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工程营造</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属工部职责范围。</a:t>
            </a:r>
            <a:endParaRPr lang="zh-CN" altLang="zh-CN" sz="1050" kern="100" dirty="0">
              <a:effectLst/>
              <a:latin typeface="宋体"/>
              <a:cs typeface="Courier New"/>
            </a:endParaRPr>
          </a:p>
        </p:txBody>
      </p:sp>
    </p:spTree>
    <p:extLst>
      <p:ext uri="{BB962C8B-B14F-4D97-AF65-F5344CB8AC3E}">
        <p14:creationId xmlns:p14="http://schemas.microsoft.com/office/powerpoint/2010/main" val="17606793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seq concurrent="1" nextAc="seek">
              <p:cTn id="13" restart="whenNotActive" fill="hold" evtFilter="cancelBubble" nodeType="interactiveSeq">
                <p:stCondLst>
                  <p:cond evt="onClick" delay="0">
                    <p:tgtEl>
                      <p:spTgt spid="12"/>
                    </p:tgtEl>
                  </p:cond>
                </p:stCondLst>
                <p:endSync evt="end" delay="0">
                  <p:rtn val="all"/>
                </p:endSync>
                <p:childTnLst>
                  <p:par>
                    <p:cTn id="14" fill="hold">
                      <p:stCondLst>
                        <p:cond delay="0"/>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blinds(horizontal)">
                                      <p:cBhvr>
                                        <p:cTn id="18" dur="500"/>
                                        <p:tgtEl>
                                          <p:spTgt spid="8"/>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blinds(horizontal)">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9"/>
                                        </p:tgtEl>
                                      </p:cBhvr>
                                    </p:animEffect>
                                    <p:set>
                                      <p:cBhvr>
                                        <p:cTn id="29"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10" grpId="0" animBg="1"/>
      <p:bldP spid="10" grpId="1" animBg="1"/>
      <p:bldP spid="8" grpId="0" animBg="1"/>
      <p:bldP spid="8" grpId="1" animBg="1"/>
      <p:bldP spid="9" grpId="0"/>
      <p:bldP spid="9" grpId="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34664" y="438576"/>
            <a:ext cx="11223676" cy="4647402"/>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翻译下列句子。</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贤日夜腾谤于诸阉间，冀去珪。</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译文：</a:t>
            </a:r>
            <a:r>
              <a:rPr lang="en-US" altLang="zh-CN" sz="2800" kern="100" dirty="0" smtClean="0">
                <a:latin typeface="Times New Roman"/>
                <a:ea typeface="华文细黑"/>
                <a:cs typeface="Courier New"/>
              </a:rPr>
              <a:t>_____________________________________________________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会户部尚书孙交亦以守正见忤，遂矫旨令二人致仕。</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译文：</a:t>
            </a:r>
            <a:r>
              <a:rPr lang="en-US" altLang="zh-CN" sz="2800" kern="100" dirty="0" smtClean="0">
                <a:latin typeface="Times New Roman"/>
                <a:ea typeface="华文细黑"/>
                <a:cs typeface="Courier New"/>
              </a:rPr>
              <a:t>_____________________________________________________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a:t>
            </a:r>
            <a:endParaRPr lang="zh-CN" altLang="zh-CN" sz="1050" kern="100" dirty="0">
              <a:effectLst/>
              <a:latin typeface="宋体"/>
              <a:cs typeface="Courier New"/>
            </a:endParaRPr>
          </a:p>
        </p:txBody>
      </p:sp>
      <p:sp>
        <p:nvSpPr>
          <p:cNvPr id="8" name="矩形 7"/>
          <p:cNvSpPr/>
          <p:nvPr/>
        </p:nvSpPr>
        <p:spPr>
          <a:xfrm>
            <a:off x="368866" y="1655405"/>
            <a:ext cx="11223676" cy="133393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臧贤</a:t>
            </a:r>
            <a:r>
              <a:rPr lang="zh-CN" altLang="zh-CN" sz="2800" kern="100" dirty="0">
                <a:solidFill>
                  <a:srgbClr val="C00000"/>
                </a:solidFill>
                <a:latin typeface="Times New Roman"/>
                <a:ea typeface="华文细黑"/>
                <a:cs typeface="Times New Roman"/>
              </a:rPr>
              <a:t>日夜在太监们当中肆意诽谤傅珪，希望将傅珪赶出朝廷。</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得分点：</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腾</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，传播</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流言</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冀</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，希望；</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去</a:t>
            </a:r>
            <a:r>
              <a:rPr lang="en-US" altLang="zh-CN" sz="2800" kern="100" dirty="0">
                <a:solidFill>
                  <a:srgbClr val="C00000"/>
                </a:solidFill>
                <a:latin typeface="IPAPANNEW"/>
                <a:ea typeface="华文细黑"/>
                <a:cs typeface="Times New Roman"/>
              </a:rPr>
              <a:t>”</a:t>
            </a:r>
            <a:r>
              <a:rPr lang="zh-CN" altLang="zh-CN" sz="2800" kern="100" dirty="0">
                <a:solidFill>
                  <a:srgbClr val="C00000"/>
                </a:solidFill>
                <a:latin typeface="IPAPANNEW"/>
                <a:ea typeface="华文细黑"/>
                <a:cs typeface="Times New Roman"/>
              </a:rPr>
              <a:t>，使动用法</a:t>
            </a:r>
            <a:r>
              <a:rPr lang="en-US" altLang="zh-CN" sz="2800" kern="100" dirty="0">
                <a:solidFill>
                  <a:srgbClr val="C00000"/>
                </a:solidFill>
                <a:latin typeface="IPAPANNEW"/>
                <a:ea typeface="华文细黑"/>
                <a:cs typeface="Times New Roman"/>
              </a:rPr>
              <a:t>]</a:t>
            </a:r>
            <a:endParaRPr lang="zh-CN" altLang="zh-CN" sz="1050" kern="100" dirty="0">
              <a:solidFill>
                <a:srgbClr val="C00000"/>
              </a:solidFill>
              <a:effectLst/>
              <a:latin typeface="宋体"/>
              <a:cs typeface="Courier New"/>
            </a:endParaRPr>
          </a:p>
        </p:txBody>
      </p:sp>
      <p:sp>
        <p:nvSpPr>
          <p:cNvPr id="10" name="矩形 9"/>
          <p:cNvSpPr/>
          <p:nvPr/>
        </p:nvSpPr>
        <p:spPr>
          <a:xfrm>
            <a:off x="397147" y="3563242"/>
            <a:ext cx="11223676" cy="1339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正赶上</a:t>
            </a:r>
            <a:r>
              <a:rPr lang="zh-CN" altLang="zh-CN" sz="2800" kern="100" dirty="0">
                <a:solidFill>
                  <a:srgbClr val="C00000"/>
                </a:solidFill>
                <a:latin typeface="Times New Roman"/>
                <a:ea typeface="华文细黑"/>
                <a:cs typeface="Times New Roman"/>
              </a:rPr>
              <a:t>户部尚书孙交也因为恪守正道被认为忤逆，于是权贵假托皇帝诏命让二人辞职。</a:t>
            </a:r>
            <a:r>
              <a:rPr lang="en-US" altLang="zh-CN" sz="2800" kern="100" dirty="0">
                <a:solidFill>
                  <a:srgbClr val="C00000"/>
                </a:solidFill>
                <a:latin typeface="Times New Roman"/>
                <a:ea typeface="华文细黑"/>
                <a:cs typeface="Courier New"/>
              </a:rPr>
              <a:t>(</a:t>
            </a:r>
            <a:r>
              <a:rPr lang="zh-CN" altLang="zh-CN" sz="2800" kern="100" dirty="0">
                <a:solidFill>
                  <a:srgbClr val="C00000"/>
                </a:solidFill>
                <a:latin typeface="Times New Roman"/>
                <a:ea typeface="华文细黑"/>
                <a:cs typeface="Times New Roman"/>
              </a:rPr>
              <a:t>得分点：会，忤，矫旨，致仕</a:t>
            </a:r>
            <a:r>
              <a:rPr lang="en-US" altLang="zh-CN" sz="2800" kern="100" dirty="0">
                <a:solidFill>
                  <a:srgbClr val="C00000"/>
                </a:solidFill>
                <a:latin typeface="Times New Roman"/>
                <a:ea typeface="华文细黑"/>
                <a:cs typeface="Courier New"/>
              </a:rPr>
              <a:t>)</a:t>
            </a:r>
            <a:endParaRPr lang="zh-CN" altLang="zh-CN" sz="1050" kern="100" dirty="0">
              <a:solidFill>
                <a:srgbClr val="C00000"/>
              </a:solidFill>
              <a:effectLst/>
              <a:latin typeface="宋体"/>
              <a:cs typeface="Courier New"/>
            </a:endParaRPr>
          </a:p>
        </p:txBody>
      </p:sp>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8483" y="5904700"/>
            <a:ext cx="3066035" cy="950897"/>
          </a:xfrm>
          <a:prstGeom prst="rect">
            <a:avLst/>
          </a:prstGeom>
        </p:spPr>
      </p:pic>
      <p:sp>
        <p:nvSpPr>
          <p:cNvPr id="15" name="TextBox 14">
            <a:hlinkClick r:id="rId4" action="ppaction://hlinksldjump"/>
          </p:cNvPr>
          <p:cNvSpPr txBox="1"/>
          <p:nvPr/>
        </p:nvSpPr>
        <p:spPr>
          <a:xfrm>
            <a:off x="7359982" y="6238106"/>
            <a:ext cx="1584000" cy="461665"/>
          </a:xfrm>
          <a:prstGeom prst="rect">
            <a:avLst/>
          </a:prstGeom>
          <a:solidFill>
            <a:srgbClr val="B4C7E7"/>
          </a:solidFill>
        </p:spPr>
        <p:txBody>
          <a:bodyPr wrap="square" rtlCol="0">
            <a:spAutoFit/>
          </a:bodyPr>
          <a:lstStyle/>
          <a:p>
            <a:pPr algn="ctr"/>
            <a:r>
              <a:rPr lang="zh-CN" altLang="en-US" dirty="0" smtClean="0">
                <a:solidFill>
                  <a:schemeClr val="bg1"/>
                </a:solidFill>
                <a:latin typeface="+mj-ea"/>
                <a:ea typeface="+mj-ea"/>
                <a:cs typeface="Times New Roman" panose="02020603050405020304" pitchFamily="18" charset="0"/>
              </a:rPr>
              <a:t>参考译文</a:t>
            </a:r>
            <a:endParaRPr lang="zh-CN" altLang="en-US" sz="2400" dirty="0" smtClean="0">
              <a:solidFill>
                <a:schemeClr val="bg1"/>
              </a:solidFill>
              <a:latin typeface="+mj-ea"/>
              <a:ea typeface="+mj-ea"/>
              <a:cs typeface="Times New Roman" panose="02020603050405020304" pitchFamily="18" charset="0"/>
            </a:endParaRPr>
          </a:p>
        </p:txBody>
      </p:sp>
    </p:spTree>
    <p:extLst>
      <p:ext uri="{BB962C8B-B14F-4D97-AF65-F5344CB8AC3E}">
        <p14:creationId xmlns:p14="http://schemas.microsoft.com/office/powerpoint/2010/main" val="4302675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8"/>
                                        </p:tgtEl>
                                      </p:cBhvr>
                                    </p:animEffect>
                                    <p:set>
                                      <p:cBhvr>
                                        <p:cTn id="17" dur="1" fill="hold">
                                          <p:stCondLst>
                                            <p:cond delay="499"/>
                                          </p:stCondLst>
                                        </p:cTn>
                                        <p:tgtEl>
                                          <p:spTgt spid="8"/>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10"/>
                                        </p:tgtEl>
                                      </p:cBhvr>
                                    </p:animEffect>
                                    <p:set>
                                      <p:cBhvr>
                                        <p:cTn id="20"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8" grpId="0"/>
      <p:bldP spid="8" grpId="1"/>
      <p:bldP spid="10" grpId="0"/>
      <p:bldP spid="10" grpId="1"/>
    </p:bldLst>
  </p:timing>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矩形 6"/>
          <p:cNvSpPr/>
          <p:nvPr/>
        </p:nvSpPr>
        <p:spPr>
          <a:xfrm>
            <a:off x="447925" y="107999"/>
            <a:ext cx="11335913" cy="6503807"/>
          </a:xfrm>
          <a:prstGeom prst="rect">
            <a:avLst/>
          </a:prstGeom>
        </p:spPr>
        <p:txBody>
          <a:bodyPr wrap="square" lIns="121898" tIns="60948" rIns="121898" bIns="60948">
            <a:spAutoFit/>
          </a:bodyPr>
          <a:lstStyle/>
          <a:p>
            <a:pPr indent="718185" algn="just">
              <a:lnSpc>
                <a:spcPct val="150000"/>
              </a:lnSpc>
              <a:spcAft>
                <a:spcPts val="0"/>
              </a:spcAft>
            </a:pPr>
            <a:r>
              <a:rPr lang="zh-CN" altLang="zh-CN" sz="2800" kern="100" dirty="0">
                <a:latin typeface="Times New Roman"/>
                <a:ea typeface="华文细黑"/>
                <a:cs typeface="Times New Roman"/>
              </a:rPr>
              <a:t>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字邦瑞，是清苑人。明成化二十三年进士。被选为庶吉士。弘治年间，被授予编修，不久又兼任司经局校书。参与编修《大明会典》，完成后，升迁为左中允。明武宗登基，凭借东宫的厚待，晋升为左谕德，担任讲官，编辑修订《孝宗实录》。当时文学大臣有不依附刘瑾的，刘瑾嫉恨他们。刘瑾说，《大明会典》是刘健等人完成的，耗费过多，参与编修的官员被降职，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被降为修撰。不久又因为《孝宗实录》编纂完</a:t>
            </a:r>
            <a:r>
              <a:rPr lang="zh-CN" altLang="zh-CN" sz="2800" kern="100" dirty="0">
                <a:latin typeface="Times New Roman"/>
                <a:ea typeface="华文细黑"/>
                <a:cs typeface="Times New Roman"/>
              </a:rPr>
              <a:t>成，晋升为左中允，又升迁为翰林学士，后又担任吏部左、右侍郎。明正德六年，替代费宏担任礼部尚书。礼部的事务比照其他部司相对简单，从傅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开始屡有争端，奏章于是多了起来。明武宗喜好佛法，自称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大庆法王</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。番僧请赐百顷田地作为大庆法王的下院，</a:t>
            </a:r>
            <a:r>
              <a:rPr lang="zh-CN" altLang="zh-CN" sz="2800" kern="100" dirty="0" smtClean="0">
                <a:latin typeface="Times New Roman"/>
                <a:ea typeface="华文细黑"/>
                <a:cs typeface="Times New Roman"/>
              </a:rPr>
              <a:t>皇帝</a:t>
            </a:r>
            <a:endParaRPr lang="zh-CN" altLang="zh-CN" sz="1050" kern="100" dirty="0">
              <a:effectLst/>
              <a:latin typeface="宋体"/>
              <a:cs typeface="Courier New"/>
            </a:endParaRPr>
          </a:p>
        </p:txBody>
      </p:sp>
    </p:spTree>
    <p:extLst>
      <p:ext uri="{BB962C8B-B14F-4D97-AF65-F5344CB8AC3E}">
        <p14:creationId xmlns:p14="http://schemas.microsoft.com/office/powerpoint/2010/main" val="21275475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矩形 6"/>
          <p:cNvSpPr/>
          <p:nvPr/>
        </p:nvSpPr>
        <p:spPr>
          <a:xfrm>
            <a:off x="262558" y="135448"/>
            <a:ext cx="11563765" cy="6586394"/>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的诏令直接下到礼部，宣称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大庆法王</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与圣旨一起下诏。傅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假装不知道，持章表上奏皇上：</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谁是</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大庆法王</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，竟敢和天子一同下诏，对皇上太不尊敬。</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皇帝下诏令不追究，征田的事也只好停止。傅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平居无事时，像质朴而不善辞令的人。一旦遇到大事，坚毅果断坚持立场，别人不能改变，最终因此忤</a:t>
            </a:r>
            <a:r>
              <a:rPr lang="zh-CN" altLang="zh-CN" sz="2800" kern="100" dirty="0">
                <a:latin typeface="Times New Roman"/>
                <a:ea typeface="华文细黑"/>
                <a:cs typeface="Times New Roman"/>
              </a:rPr>
              <a:t>逆受</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皇上</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宠爱的权贵而离开朝廷。教坊司臧贤请求更换牙牌，标准像朝廷官员一样，又请求改铸方印，傅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抗拒不执行。臧贤日夜在太监们当中肆意诽谤傅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，希望将傅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赶出朝廷。御史张羽上奏云南发生灾情，傅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于是竭力陈说四方灾变十分可怕。八年五月，又上奏四月出现灾情，于是说：</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整个二百四十二年间，灾变不过六十九件事。而现在从去年秋天以来，地震动</a:t>
            </a:r>
            <a:r>
              <a:rPr lang="zh-CN" altLang="zh-CN" sz="2800" kern="100" spc="100" dirty="0">
                <a:latin typeface="Times New Roman"/>
                <a:ea typeface="华文细黑"/>
                <a:cs typeface="Times New Roman"/>
              </a:rPr>
              <a:t>天打雷，冰雹降落</a:t>
            </a:r>
            <a:r>
              <a:rPr lang="zh-CN" altLang="zh-CN" sz="2800" kern="100" spc="100" dirty="0" smtClean="0">
                <a:latin typeface="Times New Roman"/>
                <a:ea typeface="华文细黑"/>
                <a:cs typeface="Times New Roman"/>
              </a:rPr>
              <a:t>星</a:t>
            </a:r>
            <a:r>
              <a:rPr lang="zh-CN" altLang="zh-CN" sz="2800" kern="100" dirty="0" smtClean="0">
                <a:solidFill>
                  <a:prstClr val="black"/>
                </a:solidFill>
                <a:latin typeface="Times New Roman"/>
                <a:ea typeface="华文细黑"/>
                <a:cs typeface="Times New Roman"/>
              </a:rPr>
              <a:t>辰</a:t>
            </a:r>
            <a:endParaRPr lang="zh-CN" altLang="zh-CN" sz="1050" kern="100" spc="100" dirty="0">
              <a:latin typeface="宋体"/>
              <a:cs typeface="Courier New"/>
            </a:endParaRPr>
          </a:p>
        </p:txBody>
      </p:sp>
    </p:spTree>
    <p:extLst>
      <p:ext uri="{BB962C8B-B14F-4D97-AF65-F5344CB8AC3E}">
        <p14:creationId xmlns:p14="http://schemas.microsoft.com/office/powerpoint/2010/main" val="27650404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矩形 5"/>
          <p:cNvSpPr/>
          <p:nvPr/>
        </p:nvSpPr>
        <p:spPr>
          <a:xfrm>
            <a:off x="118542" y="462379"/>
            <a:ext cx="11796197" cy="5940063"/>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陨落</a:t>
            </a:r>
            <a:r>
              <a:rPr lang="zh-CN" altLang="zh-CN" sz="2800" kern="100" dirty="0">
                <a:latin typeface="Times New Roman"/>
                <a:ea typeface="华文细黑"/>
                <a:cs typeface="Times New Roman"/>
              </a:rPr>
              <a:t>，龙虎出现，地裂山崩，共有四十二件事，而且水灾、旱灾不算，灾祸从来没有像现在这么厉害的。</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极力奏陈其时社会弊病十件事，话语多指斥受宠的权贵，权贵愈加痛恨他。正赶上户部尚书孙交也因为恪守正道被认为忤逆，于是权贵假托皇帝诏命让二人辞职。两京的言官上奏章请求挽留，权贵不予理睬。傅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回家三年，御史卢雍赞扬傅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在位时有古代大臣的风范，家中没有积存的钱物，每天的生活都十分艰难，请求颁发月廪、岁隶，以表示对他的优待礼遇。又认为傅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刚正忠实，敢于直言，应当起用。吏部按照卢雍的话上奏，没有回复。而傅</a:t>
            </a:r>
            <a:r>
              <a:rPr lang="zh-CN" altLang="zh-CN" sz="2800" kern="100" dirty="0">
                <a:latin typeface="宋体"/>
                <a:ea typeface="华文细黑"/>
                <a:cs typeface="宋体"/>
              </a:rPr>
              <a:t>珪</a:t>
            </a:r>
            <a:r>
              <a:rPr lang="zh-CN" altLang="zh-CN" sz="2800" kern="100" dirty="0">
                <a:latin typeface="楷体_GB2312"/>
                <a:ea typeface="华文细黑"/>
                <a:cs typeface="楷体_GB2312"/>
              </a:rPr>
              <a:t>刚好去世，享年五十七岁。嘉靖元年他被列为先朝守正大臣，追赠太子少保，谥号文毅</a:t>
            </a:r>
            <a:r>
              <a:rPr lang="zh-CN" altLang="zh-CN" sz="2800" kern="100" dirty="0" smtClean="0">
                <a:latin typeface="楷体_GB2312"/>
                <a:ea typeface="华文细黑"/>
                <a:cs typeface="楷体_GB2312"/>
              </a:rPr>
              <a:t>。</a:t>
            </a:r>
            <a:endParaRPr lang="zh-CN" altLang="zh-CN" sz="1050" kern="100" dirty="0">
              <a:latin typeface="宋体"/>
              <a:cs typeface="Courier New"/>
            </a:endParaRPr>
          </a:p>
        </p:txBody>
      </p:sp>
    </p:spTree>
    <p:extLst>
      <p:ext uri="{BB962C8B-B14F-4D97-AF65-F5344CB8AC3E}">
        <p14:creationId xmlns:p14="http://schemas.microsoft.com/office/powerpoint/2010/main" val="5567800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397653" y="795134"/>
            <a:ext cx="11449272" cy="3354740"/>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答案</a:t>
            </a:r>
            <a:r>
              <a:rPr lang="zh-CN" altLang="zh-CN" sz="2800" kern="100" dirty="0">
                <a:latin typeface="Times New Roman"/>
                <a:ea typeface="华文细黑"/>
                <a:cs typeface="Times New Roman"/>
              </a:rPr>
              <a:t>及理由：</a:t>
            </a:r>
            <a:r>
              <a:rPr lang="en-US" altLang="zh-CN" sz="2800" kern="100" dirty="0" smtClean="0">
                <a:latin typeface="Times New Roman"/>
                <a:ea typeface="华文细黑"/>
                <a:cs typeface="Courier New"/>
              </a:rPr>
              <a:t>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_________________________</a:t>
            </a:r>
            <a:endParaRPr lang="en-US" altLang="zh-CN" sz="2800" kern="100" dirty="0">
              <a:latin typeface="Times New Roman"/>
              <a:ea typeface="华文细黑"/>
              <a:cs typeface="Courier New"/>
            </a:endParaRP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_______________________________________________________________________________________________________________________________________________________________________________________________________________________________</a:t>
            </a:r>
            <a:endParaRPr lang="zh-CN" altLang="zh-CN" sz="1050" kern="100" dirty="0">
              <a:effectLst/>
              <a:latin typeface="宋体"/>
              <a:cs typeface="Courier New"/>
            </a:endParaRPr>
          </a:p>
        </p:txBody>
      </p:sp>
      <p:sp>
        <p:nvSpPr>
          <p:cNvPr id="8" name="矩形 7"/>
          <p:cNvSpPr/>
          <p:nvPr/>
        </p:nvSpPr>
        <p:spPr>
          <a:xfrm>
            <a:off x="481958" y="733286"/>
            <a:ext cx="11335913"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solidFill>
                  <a:srgbClr val="C00000"/>
                </a:solidFill>
                <a:latin typeface="Times New Roman"/>
                <a:ea typeface="华文细黑"/>
                <a:cs typeface="Times New Roman"/>
              </a:rPr>
              <a:t>                       </a:t>
            </a:r>
            <a:r>
              <a:rPr lang="zh-CN" altLang="zh-CN" sz="2800" kern="100" dirty="0" smtClean="0">
                <a:solidFill>
                  <a:srgbClr val="C00000"/>
                </a:solidFill>
                <a:latin typeface="Times New Roman"/>
                <a:ea typeface="华文细黑"/>
                <a:cs typeface="Times New Roman"/>
              </a:rPr>
              <a:t>首先</a:t>
            </a:r>
            <a:r>
              <a:rPr lang="zh-CN" altLang="zh-CN" sz="2800" kern="100" dirty="0">
                <a:solidFill>
                  <a:srgbClr val="C00000"/>
                </a:solidFill>
                <a:latin typeface="Times New Roman"/>
                <a:ea typeface="华文细黑"/>
                <a:cs typeface="Times New Roman"/>
              </a:rPr>
              <a:t>通读画波浪线部分，了解大意。然后根据标志词、词语的语法关系和对语意的理解，初步排除错误选项。</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高丽入贡使者所过</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使者</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是主语，领起下面的句子，排除</a:t>
            </a:r>
            <a:r>
              <a:rPr lang="en-US" altLang="zh-CN" sz="2800" kern="100" dirty="0">
                <a:solidFill>
                  <a:srgbClr val="C00000"/>
                </a:solidFill>
                <a:latin typeface="Times New Roman"/>
                <a:ea typeface="华文细黑"/>
                <a:cs typeface="Courier New"/>
              </a:rPr>
              <a:t>C</a:t>
            </a:r>
            <a:r>
              <a:rPr lang="zh-CN" altLang="zh-CN" sz="2800" kern="100" dirty="0">
                <a:solidFill>
                  <a:srgbClr val="C00000"/>
                </a:solidFill>
                <a:latin typeface="Times New Roman"/>
                <a:ea typeface="华文细黑"/>
                <a:cs typeface="Times New Roman"/>
              </a:rPr>
              <a:t>、</a:t>
            </a:r>
            <a:r>
              <a:rPr lang="en-US" altLang="zh-CN" sz="2800" kern="100" dirty="0">
                <a:solidFill>
                  <a:srgbClr val="C00000"/>
                </a:solidFill>
                <a:latin typeface="Times New Roman"/>
                <a:ea typeface="华文细黑"/>
                <a:cs typeface="Courier New"/>
              </a:rPr>
              <a:t>D</a:t>
            </a:r>
            <a:r>
              <a:rPr lang="zh-CN" altLang="zh-CN" sz="2800" kern="100" dirty="0">
                <a:solidFill>
                  <a:srgbClr val="C00000"/>
                </a:solidFill>
                <a:latin typeface="Times New Roman"/>
                <a:ea typeface="华文细黑"/>
                <a:cs typeface="Times New Roman"/>
              </a:rPr>
              <a:t>两项。</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宰相谓其所论同苏轼奏贬蕲州安置</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，意思是</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宰相认为他的言论和苏轼的一样，上奏把他贬谪到蕲州</a:t>
            </a:r>
            <a:r>
              <a:rPr lang="en-US" altLang="zh-CN" sz="2800" kern="100" dirty="0">
                <a:solidFill>
                  <a:srgbClr val="C00000"/>
                </a:solidFill>
                <a:latin typeface="宋体"/>
                <a:ea typeface="华文细黑"/>
                <a:cs typeface="Times New Roman"/>
              </a:rPr>
              <a:t>”</a:t>
            </a:r>
            <a:r>
              <a:rPr lang="zh-CN" altLang="zh-CN" sz="2800" kern="100" dirty="0">
                <a:solidFill>
                  <a:srgbClr val="C00000"/>
                </a:solidFill>
                <a:latin typeface="Times New Roman"/>
                <a:ea typeface="华文细黑"/>
                <a:cs typeface="Times New Roman"/>
              </a:rPr>
              <a:t>，故选</a:t>
            </a:r>
            <a:r>
              <a:rPr lang="en-US" altLang="zh-CN" sz="2800" kern="100" dirty="0">
                <a:solidFill>
                  <a:srgbClr val="C00000"/>
                </a:solidFill>
                <a:latin typeface="Times New Roman"/>
                <a:ea typeface="华文细黑"/>
                <a:cs typeface="Courier New"/>
              </a:rPr>
              <a:t>A</a:t>
            </a:r>
            <a:r>
              <a:rPr lang="zh-CN" altLang="zh-CN" sz="2800" kern="100" dirty="0">
                <a:solidFill>
                  <a:srgbClr val="C00000"/>
                </a:solidFill>
                <a:latin typeface="Times New Roman"/>
                <a:ea typeface="华文细黑"/>
                <a:cs typeface="Times New Roman"/>
              </a:rPr>
              <a:t>。</a:t>
            </a:r>
            <a:endParaRPr lang="zh-CN" altLang="zh-CN" sz="1050" kern="100" dirty="0">
              <a:solidFill>
                <a:srgbClr val="C00000"/>
              </a:solidFill>
              <a:effectLst/>
              <a:latin typeface="宋体"/>
              <a:cs typeface="Courier New"/>
            </a:endParaRPr>
          </a:p>
        </p:txBody>
      </p:sp>
      <p:pic>
        <p:nvPicPr>
          <p:cNvPr id="12" name="图片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551" y="5904700"/>
            <a:ext cx="3066035" cy="950897"/>
          </a:xfrm>
          <a:prstGeom prst="rect">
            <a:avLst/>
          </a:prstGeom>
        </p:spPr>
      </p:pic>
      <p:sp>
        <p:nvSpPr>
          <p:cNvPr id="5" name="矩形 4"/>
          <p:cNvSpPr/>
          <p:nvPr/>
        </p:nvSpPr>
        <p:spPr>
          <a:xfrm>
            <a:off x="478582" y="4005858"/>
            <a:ext cx="11449272" cy="1333931"/>
          </a:xfrm>
          <a:prstGeom prst="rect">
            <a:avLst/>
          </a:prstGeom>
        </p:spPr>
        <p:txBody>
          <a:bodyPr wrap="square" lIns="121898" tIns="60948" rIns="121898" bIns="60948">
            <a:spAutoFit/>
          </a:bodyPr>
          <a:lstStyle/>
          <a:p>
            <a:pPr lvl="0" algn="just">
              <a:lnSpc>
                <a:spcPct val="150000"/>
              </a:lnSpc>
            </a:pPr>
            <a:r>
              <a:rPr lang="zh-CN" altLang="zh-CN" sz="2800" kern="100" dirty="0">
                <a:solidFill>
                  <a:prstClr val="black"/>
                </a:solidFill>
                <a:latin typeface="Times New Roman"/>
                <a:ea typeface="华文细黑"/>
                <a:cs typeface="Times New Roman"/>
              </a:rPr>
              <a:t>题型归类</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Times New Roman"/>
              </a:rPr>
              <a:t>___________</a:t>
            </a:r>
            <a:endParaRPr lang="zh-CN" altLang="zh-CN" sz="105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对应考点</a:t>
            </a:r>
            <a:r>
              <a:rPr lang="zh-CN" altLang="zh-CN" sz="2800" kern="100" dirty="0" smtClean="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_______</a:t>
            </a:r>
            <a:endParaRPr lang="zh-CN" altLang="zh-CN" sz="1050" kern="100" dirty="0">
              <a:solidFill>
                <a:prstClr val="black"/>
              </a:solidFill>
              <a:latin typeface="宋体"/>
              <a:cs typeface="Courier New"/>
            </a:endParaRPr>
          </a:p>
        </p:txBody>
      </p:sp>
      <p:sp>
        <p:nvSpPr>
          <p:cNvPr id="6" name="矩形 5"/>
          <p:cNvSpPr/>
          <p:nvPr/>
        </p:nvSpPr>
        <p:spPr>
          <a:xfrm>
            <a:off x="2310150" y="3956940"/>
            <a:ext cx="2220545" cy="686830"/>
          </a:xfrm>
          <a:prstGeom prst="rect">
            <a:avLst/>
          </a:prstGeom>
        </p:spPr>
        <p:txBody>
          <a:bodyPr wrap="square" lIns="121898" tIns="60948" rIns="121898" bIns="60948">
            <a:spAutoFit/>
          </a:bodyPr>
          <a:lstStyle/>
          <a:p>
            <a:pPr algn="just">
              <a:lnSpc>
                <a:spcPct val="150000"/>
              </a:lnSpc>
              <a:spcAft>
                <a:spcPts val="0"/>
              </a:spcAft>
            </a:pPr>
            <a:r>
              <a:rPr lang="zh-CN" altLang="en-US" sz="2800" kern="100" dirty="0">
                <a:solidFill>
                  <a:srgbClr val="C00000"/>
                </a:solidFill>
                <a:latin typeface="Times New Roman"/>
                <a:ea typeface="华文细黑"/>
                <a:cs typeface="Times New Roman"/>
              </a:rPr>
              <a:t>文言断句题</a:t>
            </a:r>
            <a:endParaRPr lang="zh-CN" altLang="zh-CN" sz="1050" kern="100" dirty="0">
              <a:solidFill>
                <a:srgbClr val="C00000"/>
              </a:solidFill>
              <a:effectLst/>
              <a:latin typeface="宋体"/>
              <a:cs typeface="Courier New"/>
            </a:endParaRPr>
          </a:p>
        </p:txBody>
      </p:sp>
      <p:sp>
        <p:nvSpPr>
          <p:cNvPr id="7" name="矩形 6"/>
          <p:cNvSpPr/>
          <p:nvPr/>
        </p:nvSpPr>
        <p:spPr>
          <a:xfrm>
            <a:off x="2422798" y="4594852"/>
            <a:ext cx="2220545" cy="68683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solidFill>
                  <a:srgbClr val="C00000"/>
                </a:solidFill>
                <a:latin typeface="Times New Roman"/>
                <a:ea typeface="华文细黑"/>
                <a:cs typeface="Times New Roman"/>
              </a:rPr>
              <a:t>B—(5)</a:t>
            </a:r>
            <a:endParaRPr lang="zh-CN" altLang="zh-CN" sz="1050" kern="100" dirty="0">
              <a:solidFill>
                <a:srgbClr val="C00000"/>
              </a:solidFill>
              <a:effectLst/>
              <a:latin typeface="宋体"/>
              <a:cs typeface="Courier New"/>
            </a:endParaRPr>
          </a:p>
        </p:txBody>
      </p:sp>
    </p:spTree>
    <p:extLst>
      <p:ext uri="{BB962C8B-B14F-4D97-AF65-F5344CB8AC3E}">
        <p14:creationId xmlns:p14="http://schemas.microsoft.com/office/powerpoint/2010/main" val="3560660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8"/>
                                        </p:tgtEl>
                                      </p:cBhvr>
                                    </p:animEffect>
                                    <p:set>
                                      <p:cBhvr>
                                        <p:cTn id="22" dur="1" fill="hold">
                                          <p:stCondLst>
                                            <p:cond delay="499"/>
                                          </p:stCondLst>
                                        </p:cTn>
                                        <p:tgtEl>
                                          <p:spTgt spid="8"/>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6"/>
                                        </p:tgtEl>
                                      </p:cBhvr>
                                    </p:animEffect>
                                    <p:set>
                                      <p:cBhvr>
                                        <p:cTn id="25" dur="1" fill="hold">
                                          <p:stCondLst>
                                            <p:cond delay="499"/>
                                          </p:stCondLst>
                                        </p:cTn>
                                        <p:tgtEl>
                                          <p:spTgt spid="6"/>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7"/>
                                        </p:tgtEl>
                                      </p:cBhvr>
                                    </p:animEffect>
                                    <p:set>
                                      <p:cBhvr>
                                        <p:cTn id="28"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8" grpId="0"/>
      <p:bldP spid="8" grpId="1"/>
      <p:bldP spid="6" grpId="0"/>
      <p:bldP spid="6" grpId="1"/>
      <p:bldP spid="7" grpId="0"/>
      <p:bldP spid="7" grpId="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27392" y="1341562"/>
            <a:ext cx="11563765" cy="13331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在完成上面文言文阅读训练的基础上认真思考课标卷文言文阅读命题的特点和规律，填写下表。</a:t>
            </a:r>
            <a:endParaRPr lang="zh-CN" altLang="zh-CN" sz="1050" kern="100" dirty="0">
              <a:effectLst/>
              <a:latin typeface="宋体"/>
              <a:cs typeface="Courier New"/>
            </a:endParaRPr>
          </a:p>
        </p:txBody>
      </p:sp>
      <p:grpSp>
        <p:nvGrpSpPr>
          <p:cNvPr id="5" name="Group 19"/>
          <p:cNvGrpSpPr>
            <a:grpSpLocks/>
          </p:cNvGrpSpPr>
          <p:nvPr/>
        </p:nvGrpSpPr>
        <p:grpSpPr bwMode="auto">
          <a:xfrm rot="1947776">
            <a:off x="165500" y="545724"/>
            <a:ext cx="1575646" cy="852136"/>
            <a:chOff x="-19367" y="0"/>
            <a:chExt cx="427964" cy="504056"/>
          </a:xfrm>
        </p:grpSpPr>
        <p:grpSp>
          <p:nvGrpSpPr>
            <p:cNvPr id="6" name="Group 20"/>
            <p:cNvGrpSpPr>
              <a:grpSpLocks/>
            </p:cNvGrpSpPr>
            <p:nvPr/>
          </p:nvGrpSpPr>
          <p:grpSpPr bwMode="auto">
            <a:xfrm rot="19665152">
              <a:off x="0" y="0"/>
              <a:ext cx="408597" cy="504056"/>
              <a:chOff x="0" y="0"/>
              <a:chExt cx="423990" cy="504056"/>
            </a:xfrm>
          </p:grpSpPr>
          <p:sp>
            <p:nvSpPr>
              <p:cNvPr id="10" name="圆角矩形 22"/>
              <p:cNvSpPr>
                <a:spLocks noChangeArrowheads="1"/>
              </p:cNvSpPr>
              <p:nvPr/>
            </p:nvSpPr>
            <p:spPr bwMode="auto">
              <a:xfrm>
                <a:off x="1" y="0"/>
                <a:ext cx="423989" cy="504056"/>
              </a:xfrm>
              <a:prstGeom prst="roundRect">
                <a:avLst>
                  <a:gd name="adj" fmla="val 7259"/>
                </a:avLst>
              </a:prstGeom>
              <a:solidFill>
                <a:srgbClr val="00B0F0"/>
              </a:solidFill>
              <a:ln w="6350" cap="flat" cmpd="sng">
                <a:solidFill>
                  <a:srgbClr val="7F7F7F"/>
                </a:solidFill>
                <a:round/>
                <a:headEnd/>
                <a:tailEnd/>
              </a:ln>
            </p:spPr>
            <p:txBody>
              <a:bodyPr anchor="ctr"/>
              <a:lstStyle/>
              <a:p>
                <a:pPr algn="ctr"/>
                <a:endParaRPr lang="zh-CN" altLang="zh-CN" sz="2400">
                  <a:solidFill>
                    <a:srgbClr val="FFFFFF"/>
                  </a:solidFill>
                  <a:latin typeface="宋体" pitchFamily="2" charset="-122"/>
                  <a:sym typeface="宋体" pitchFamily="2" charset="-122"/>
                </a:endParaRPr>
              </a:p>
            </p:txBody>
          </p:sp>
          <p:sp>
            <p:nvSpPr>
              <p:cNvPr id="11" name="圆角矩形 23"/>
              <p:cNvSpPr>
                <a:spLocks noChangeArrowheads="1"/>
              </p:cNvSpPr>
              <p:nvPr/>
            </p:nvSpPr>
            <p:spPr bwMode="auto">
              <a:xfrm>
                <a:off x="0" y="377069"/>
                <a:ext cx="423989" cy="126987"/>
              </a:xfrm>
              <a:prstGeom prst="roundRect">
                <a:avLst>
                  <a:gd name="adj" fmla="val 7259"/>
                </a:avLst>
              </a:prstGeom>
              <a:solidFill>
                <a:schemeClr val="bg1"/>
              </a:solidFill>
              <a:ln>
                <a:noFill/>
              </a:ln>
              <a:extLst>
                <a:ext uri="{91240B29-F687-4F45-9708-019B960494DF}">
                  <a14:hiddenLine xmlns:a14="http://schemas.microsoft.com/office/drawing/2010/main" w="6350" cap="flat" cmpd="sng">
                    <a:solidFill>
                      <a:srgbClr val="395E8A"/>
                    </a:solidFill>
                    <a:round/>
                    <a:headEnd/>
                    <a:tailEnd/>
                  </a14:hiddenLine>
                </a:ext>
              </a:extLst>
            </p:spPr>
            <p:txBody>
              <a:bodyPr anchor="ctr"/>
              <a:lstStyle/>
              <a:p>
                <a:pPr algn="ctr"/>
                <a:endParaRPr lang="zh-CN" altLang="zh-CN" sz="2400">
                  <a:solidFill>
                    <a:srgbClr val="FFFFFF"/>
                  </a:solidFill>
                  <a:latin typeface="宋体" pitchFamily="2" charset="-122"/>
                  <a:sym typeface="宋体" pitchFamily="2" charset="-122"/>
                </a:endParaRPr>
              </a:p>
            </p:txBody>
          </p:sp>
        </p:grpSp>
        <p:sp>
          <p:nvSpPr>
            <p:cNvPr id="9" name="TextBox 25"/>
            <p:cNvSpPr>
              <a:spLocks noChangeArrowheads="1"/>
            </p:cNvSpPr>
            <p:nvPr/>
          </p:nvSpPr>
          <p:spPr bwMode="auto">
            <a:xfrm rot="19641341">
              <a:off x="-19367" y="73884"/>
              <a:ext cx="412405" cy="29129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zh-CN" altLang="en-US" sz="2600" b="1" dirty="0" smtClean="0">
                  <a:solidFill>
                    <a:schemeClr val="bg1"/>
                  </a:solidFill>
                  <a:latin typeface="Times New Roman" pitchFamily="18" charset="0"/>
                  <a:ea typeface="微软雅黑" pitchFamily="34" charset="-122"/>
                  <a:cs typeface="Times New Roman" pitchFamily="18" charset="0"/>
                  <a:sym typeface="微软雅黑" pitchFamily="34" charset="-122"/>
                </a:rPr>
                <a:t>真题启示</a:t>
              </a:r>
              <a:endParaRPr lang="zh-CN" altLang="en-US" sz="2600" dirty="0">
                <a:latin typeface="Times New Roman" pitchFamily="18" charset="0"/>
                <a:cs typeface="Times New Roman" pitchFamily="18" charset="0"/>
              </a:endParaRPr>
            </a:p>
          </p:txBody>
        </p:sp>
      </p:grpSp>
      <p:graphicFrame>
        <p:nvGraphicFramePr>
          <p:cNvPr id="3" name="表格 2"/>
          <p:cNvGraphicFramePr>
            <a:graphicFrameLocks noGrp="1"/>
          </p:cNvGraphicFramePr>
          <p:nvPr>
            <p:extLst>
              <p:ext uri="{D42A27DB-BD31-4B8C-83A1-F6EECF244321}">
                <p14:modId xmlns:p14="http://schemas.microsoft.com/office/powerpoint/2010/main" val="1903223175"/>
              </p:ext>
            </p:extLst>
          </p:nvPr>
        </p:nvGraphicFramePr>
        <p:xfrm>
          <a:off x="426894" y="2820575"/>
          <a:ext cx="11449271" cy="2913475"/>
        </p:xfrm>
        <a:graphic>
          <a:graphicData uri="http://schemas.openxmlformats.org/drawingml/2006/table">
            <a:tbl>
              <a:tblPr/>
              <a:tblGrid>
                <a:gridCol w="1921506"/>
                <a:gridCol w="7892754"/>
                <a:gridCol w="1635011"/>
              </a:tblGrid>
              <a:tr h="637785">
                <a:tc>
                  <a:txBody>
                    <a:bodyPr/>
                    <a:lstStyle/>
                    <a:p>
                      <a:pPr marL="72000" algn="ctr">
                        <a:lnSpc>
                          <a:spcPct val="150000"/>
                        </a:lnSpc>
                        <a:spcAft>
                          <a:spcPts val="0"/>
                        </a:spcAft>
                      </a:pPr>
                      <a:r>
                        <a:rPr lang="zh-CN" sz="2800" kern="100" dirty="0">
                          <a:effectLst/>
                          <a:latin typeface="Times New Roman"/>
                          <a:ea typeface="华文细黑"/>
                          <a:cs typeface="Times New Roman"/>
                        </a:rPr>
                        <a:t>主要题型</a:t>
                      </a: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ctr">
                        <a:lnSpc>
                          <a:spcPct val="150000"/>
                        </a:lnSpc>
                        <a:spcAft>
                          <a:spcPts val="0"/>
                        </a:spcAft>
                      </a:pPr>
                      <a:r>
                        <a:rPr lang="zh-CN" sz="2800" kern="100">
                          <a:effectLst/>
                          <a:latin typeface="Times New Roman"/>
                          <a:ea typeface="华文细黑"/>
                          <a:cs typeface="Times New Roman"/>
                        </a:rPr>
                        <a:t>题型特点</a:t>
                      </a:r>
                      <a:endParaRPr lang="zh-CN" sz="2800" kern="10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ctr">
                        <a:lnSpc>
                          <a:spcPct val="150000"/>
                        </a:lnSpc>
                        <a:spcAft>
                          <a:spcPts val="0"/>
                        </a:spcAft>
                      </a:pPr>
                      <a:r>
                        <a:rPr lang="zh-CN" sz="2800" kern="100">
                          <a:effectLst/>
                          <a:latin typeface="Times New Roman"/>
                          <a:ea typeface="华文细黑"/>
                          <a:cs typeface="Times New Roman"/>
                        </a:rPr>
                        <a:t>对应考点</a:t>
                      </a:r>
                      <a:endParaRPr lang="zh-CN" sz="2800" kern="10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273395">
                <a:tc>
                  <a:txBody>
                    <a:bodyPr/>
                    <a:lstStyle/>
                    <a:p>
                      <a:pPr marL="72000" algn="ctr">
                        <a:lnSpc>
                          <a:spcPct val="150000"/>
                        </a:lnSpc>
                        <a:spcAft>
                          <a:spcPts val="0"/>
                        </a:spcAft>
                      </a:pPr>
                      <a:r>
                        <a:rPr lang="zh-CN" sz="2800" kern="100">
                          <a:effectLst/>
                          <a:latin typeface="Times New Roman"/>
                          <a:ea typeface="华文细黑"/>
                          <a:cs typeface="Times New Roman"/>
                        </a:rPr>
                        <a:t>文言断句题</a:t>
                      </a:r>
                      <a:endParaRPr lang="zh-CN" sz="2800" kern="10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l">
                        <a:lnSpc>
                          <a:spcPct val="150000"/>
                        </a:lnSpc>
                        <a:spcAft>
                          <a:spcPts val="0"/>
                        </a:spcAft>
                      </a:pP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ctr">
                        <a:lnSpc>
                          <a:spcPct val="150000"/>
                        </a:lnSpc>
                        <a:spcAft>
                          <a:spcPts val="0"/>
                        </a:spcAft>
                      </a:pP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2" name="矩形 11"/>
          <p:cNvSpPr/>
          <p:nvPr/>
        </p:nvSpPr>
        <p:spPr>
          <a:xfrm>
            <a:off x="2357782" y="3554133"/>
            <a:ext cx="7807785" cy="2046061"/>
          </a:xfrm>
          <a:prstGeom prst="rect">
            <a:avLst/>
          </a:prstGeom>
        </p:spPr>
        <p:txBody>
          <a:bodyPr wrap="square" lIns="121898" tIns="60948" rIns="121898" bIns="60948">
            <a:spAutoFit/>
          </a:bodyPr>
          <a:lstStyle/>
          <a:p>
            <a:pPr marL="72000" lvl="0">
              <a:lnSpc>
                <a:spcPct val="150000"/>
              </a:lnSpc>
            </a:pPr>
            <a:r>
              <a:rPr lang="en-US" altLang="zh-CN" sz="2800" kern="100" dirty="0">
                <a:solidFill>
                  <a:srgbClr val="C00000"/>
                </a:solidFill>
                <a:latin typeface="宋体"/>
                <a:ea typeface="华文细黑"/>
                <a:cs typeface="Times New Roman"/>
              </a:rPr>
              <a:t>①</a:t>
            </a:r>
            <a:r>
              <a:rPr lang="zh-CN" altLang="en-US" sz="2800" kern="100" dirty="0">
                <a:solidFill>
                  <a:srgbClr val="C00000"/>
                </a:solidFill>
                <a:latin typeface="Times New Roman"/>
                <a:ea typeface="华文细黑"/>
                <a:cs typeface="Times New Roman"/>
              </a:rPr>
              <a:t>所选句子来自原文，多是叙述性句子。</a:t>
            </a:r>
            <a:r>
              <a:rPr lang="en-US" altLang="zh-CN" sz="2800" kern="100" dirty="0">
                <a:solidFill>
                  <a:srgbClr val="C00000"/>
                </a:solidFill>
                <a:latin typeface="宋体"/>
                <a:ea typeface="华文细黑"/>
                <a:cs typeface="Times New Roman"/>
              </a:rPr>
              <a:t>②</a:t>
            </a:r>
            <a:r>
              <a:rPr lang="zh-CN" altLang="en-US" sz="2800" kern="100" dirty="0">
                <a:solidFill>
                  <a:srgbClr val="C00000"/>
                </a:solidFill>
                <a:latin typeface="Times New Roman"/>
                <a:ea typeface="华文细黑"/>
                <a:cs typeface="Times New Roman"/>
              </a:rPr>
              <a:t>重点考查对句子的真正理解，不大需要借助一些虚词及句式标志。</a:t>
            </a:r>
            <a:r>
              <a:rPr lang="en-US" altLang="zh-CN" sz="2800" kern="100" dirty="0">
                <a:solidFill>
                  <a:srgbClr val="C00000"/>
                </a:solidFill>
                <a:latin typeface="宋体"/>
                <a:ea typeface="华文细黑"/>
                <a:cs typeface="Times New Roman"/>
              </a:rPr>
              <a:t>③</a:t>
            </a:r>
            <a:r>
              <a:rPr lang="zh-CN" altLang="en-US" sz="2800" kern="100" dirty="0">
                <a:solidFill>
                  <a:srgbClr val="C00000"/>
                </a:solidFill>
                <a:latin typeface="Times New Roman"/>
                <a:ea typeface="华文细黑"/>
                <a:cs typeface="Times New Roman"/>
              </a:rPr>
              <a:t>整体难度不大，较难的最多两处。</a:t>
            </a:r>
            <a:endParaRPr lang="zh-CN" altLang="en-US" sz="2800" kern="100" dirty="0">
              <a:solidFill>
                <a:srgbClr val="C00000"/>
              </a:solidFill>
              <a:latin typeface="宋体"/>
              <a:cs typeface="Courier New"/>
            </a:endParaRPr>
          </a:p>
        </p:txBody>
      </p:sp>
      <p:pic>
        <p:nvPicPr>
          <p:cNvPr id="13" name="图片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8483" y="5904700"/>
            <a:ext cx="3066035" cy="950897"/>
          </a:xfrm>
          <a:prstGeom prst="rect">
            <a:avLst/>
          </a:prstGeom>
        </p:spPr>
      </p:pic>
      <p:sp>
        <p:nvSpPr>
          <p:cNvPr id="14" name="矩形 13"/>
          <p:cNvSpPr/>
          <p:nvPr/>
        </p:nvSpPr>
        <p:spPr>
          <a:xfrm>
            <a:off x="10271670" y="4254362"/>
            <a:ext cx="1699203" cy="687600"/>
          </a:xfrm>
          <a:prstGeom prst="rect">
            <a:avLst/>
          </a:prstGeom>
        </p:spPr>
        <p:txBody>
          <a:bodyPr wrap="square" lIns="121898" tIns="60948" rIns="121898" bIns="60948">
            <a:spAutoFit/>
          </a:bodyPr>
          <a:lstStyle/>
          <a:p>
            <a:pPr marL="72000" lvl="0" algn="ctr">
              <a:lnSpc>
                <a:spcPct val="150000"/>
              </a:lnSpc>
            </a:pPr>
            <a:r>
              <a:rPr lang="en-US" altLang="zh-CN" sz="2800" kern="100" dirty="0">
                <a:solidFill>
                  <a:srgbClr val="C00000"/>
                </a:solidFill>
                <a:latin typeface="Times New Roman"/>
                <a:ea typeface="华文细黑"/>
                <a:cs typeface="Courier New"/>
              </a:rPr>
              <a:t>B—(5)</a:t>
            </a:r>
            <a:endParaRPr lang="zh-CN" altLang="en-US" sz="2800" kern="100" dirty="0">
              <a:solidFill>
                <a:srgbClr val="C00000"/>
              </a:solidFill>
              <a:latin typeface="宋体"/>
              <a:cs typeface="Courier New"/>
            </a:endParaRPr>
          </a:p>
        </p:txBody>
      </p:sp>
    </p:spTree>
    <p:extLst>
      <p:ext uri="{BB962C8B-B14F-4D97-AF65-F5344CB8AC3E}">
        <p14:creationId xmlns:p14="http://schemas.microsoft.com/office/powerpoint/2010/main" val="39642901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blinds(horizontal)">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12"/>
                                        </p:tgtEl>
                                      </p:cBhvr>
                                    </p:animEffect>
                                    <p:set>
                                      <p:cBhvr>
                                        <p:cTn id="15" dur="1" fill="hold">
                                          <p:stCondLst>
                                            <p:cond delay="499"/>
                                          </p:stCondLst>
                                        </p:cTn>
                                        <p:tgtEl>
                                          <p:spTgt spid="12"/>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14"/>
                                        </p:tgtEl>
                                      </p:cBhvr>
                                    </p:animEffect>
                                    <p:set>
                                      <p:cBhvr>
                                        <p:cTn id="18" dur="1" fill="hold">
                                          <p:stCondLst>
                                            <p:cond delay="499"/>
                                          </p:stCondLst>
                                        </p:cTn>
                                        <p:tgtEl>
                                          <p:spTgt spid="14"/>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12" grpId="0"/>
      <p:bldP spid="12" grpId="1"/>
      <p:bldP spid="14" grpId="0"/>
      <p:bldP spid="14" grpId="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p:cNvGraphicFramePr>
            <a:graphicFrameLocks noGrp="1"/>
          </p:cNvGraphicFramePr>
          <p:nvPr>
            <p:extLst>
              <p:ext uri="{D42A27DB-BD31-4B8C-83A1-F6EECF244321}">
                <p14:modId xmlns:p14="http://schemas.microsoft.com/office/powerpoint/2010/main" val="1482161645"/>
              </p:ext>
            </p:extLst>
          </p:nvPr>
        </p:nvGraphicFramePr>
        <p:xfrm>
          <a:off x="426894" y="1053530"/>
          <a:ext cx="11449271" cy="3168352"/>
        </p:xfrm>
        <a:graphic>
          <a:graphicData uri="http://schemas.openxmlformats.org/drawingml/2006/table">
            <a:tbl>
              <a:tblPr/>
              <a:tblGrid>
                <a:gridCol w="1921506"/>
                <a:gridCol w="7892754"/>
                <a:gridCol w="1635011"/>
              </a:tblGrid>
              <a:tr h="3168352">
                <a:tc>
                  <a:txBody>
                    <a:bodyPr/>
                    <a:lstStyle/>
                    <a:p>
                      <a:pPr marL="72000" algn="l">
                        <a:lnSpc>
                          <a:spcPct val="150000"/>
                        </a:lnSpc>
                        <a:spcAft>
                          <a:spcPts val="0"/>
                        </a:spcAft>
                      </a:pPr>
                      <a:r>
                        <a:rPr lang="zh-CN" sz="2800" kern="100" dirty="0">
                          <a:effectLst/>
                          <a:latin typeface="Times New Roman"/>
                          <a:ea typeface="华文细黑"/>
                          <a:cs typeface="Times New Roman"/>
                        </a:rPr>
                        <a:t>古代文化知识题</a:t>
                      </a: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l">
                        <a:lnSpc>
                          <a:spcPct val="150000"/>
                        </a:lnSpc>
                        <a:spcAft>
                          <a:spcPts val="0"/>
                        </a:spcAft>
                      </a:pP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ctr">
                        <a:lnSpc>
                          <a:spcPct val="150000"/>
                        </a:lnSpc>
                        <a:spcAft>
                          <a:spcPts val="0"/>
                        </a:spcAft>
                      </a:pP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3" name="矩形 12"/>
          <p:cNvSpPr/>
          <p:nvPr/>
        </p:nvSpPr>
        <p:spPr>
          <a:xfrm>
            <a:off x="2357782" y="1701602"/>
            <a:ext cx="7807785" cy="2046061"/>
          </a:xfrm>
          <a:prstGeom prst="rect">
            <a:avLst/>
          </a:prstGeom>
        </p:spPr>
        <p:txBody>
          <a:bodyPr wrap="square" lIns="121898" tIns="60948" rIns="121898" bIns="60948">
            <a:spAutoFit/>
          </a:bodyPr>
          <a:lstStyle/>
          <a:p>
            <a:pPr marL="72000" lvl="0">
              <a:lnSpc>
                <a:spcPct val="150000"/>
              </a:lnSpc>
            </a:pPr>
            <a:r>
              <a:rPr lang="en-US" altLang="zh-CN" sz="2800" kern="100" dirty="0">
                <a:solidFill>
                  <a:srgbClr val="C00000"/>
                </a:solidFill>
                <a:latin typeface="宋体"/>
                <a:ea typeface="华文细黑"/>
                <a:cs typeface="Times New Roman"/>
              </a:rPr>
              <a:t>①</a:t>
            </a:r>
            <a:r>
              <a:rPr lang="zh-CN" altLang="en-US" sz="2800" kern="100" dirty="0">
                <a:solidFill>
                  <a:srgbClr val="C00000"/>
                </a:solidFill>
                <a:latin typeface="Times New Roman"/>
                <a:ea typeface="华文细黑"/>
                <a:cs typeface="Times New Roman"/>
              </a:rPr>
              <a:t>所考查的文学文化知识均是常见常用的，多见于高中古诗文中。</a:t>
            </a:r>
            <a:r>
              <a:rPr lang="en-US" altLang="zh-CN" sz="2800" kern="100" dirty="0">
                <a:solidFill>
                  <a:srgbClr val="C00000"/>
                </a:solidFill>
                <a:latin typeface="宋体"/>
                <a:ea typeface="华文细黑"/>
                <a:cs typeface="Times New Roman"/>
              </a:rPr>
              <a:t>②</a:t>
            </a:r>
            <a:r>
              <a:rPr lang="zh-CN" altLang="en-US" sz="2800" kern="100" dirty="0">
                <a:solidFill>
                  <a:srgbClr val="C00000"/>
                </a:solidFill>
                <a:latin typeface="Times New Roman"/>
                <a:ea typeface="华文细黑"/>
                <a:cs typeface="Times New Roman"/>
              </a:rPr>
              <a:t>随文命题，以识记为主，难度不大。</a:t>
            </a:r>
            <a:r>
              <a:rPr lang="en-US" altLang="zh-CN" sz="2800" kern="100" dirty="0">
                <a:solidFill>
                  <a:srgbClr val="C00000"/>
                </a:solidFill>
                <a:latin typeface="宋体"/>
                <a:ea typeface="华文细黑"/>
                <a:cs typeface="Times New Roman"/>
              </a:rPr>
              <a:t>③</a:t>
            </a:r>
            <a:r>
              <a:rPr lang="zh-CN" altLang="en-US" sz="2800" kern="100" dirty="0">
                <a:solidFill>
                  <a:srgbClr val="C00000"/>
                </a:solidFill>
                <a:latin typeface="Times New Roman"/>
                <a:ea typeface="华文细黑"/>
                <a:cs typeface="Times New Roman"/>
              </a:rPr>
              <a:t>题型为</a:t>
            </a:r>
            <a:r>
              <a:rPr lang="en-US" altLang="zh-CN" sz="2800" kern="100" dirty="0">
                <a:solidFill>
                  <a:srgbClr val="C00000"/>
                </a:solidFill>
                <a:latin typeface="宋体"/>
                <a:ea typeface="华文细黑"/>
                <a:cs typeface="Times New Roman"/>
              </a:rPr>
              <a:t>“</a:t>
            </a:r>
            <a:r>
              <a:rPr lang="zh-CN" altLang="en-US" sz="2800" kern="100" dirty="0">
                <a:solidFill>
                  <a:srgbClr val="C00000"/>
                </a:solidFill>
                <a:latin typeface="Times New Roman"/>
                <a:ea typeface="华文细黑"/>
                <a:cs typeface="Times New Roman"/>
              </a:rPr>
              <a:t>三正一负</a:t>
            </a:r>
            <a:r>
              <a:rPr lang="en-US" altLang="zh-CN" sz="2800" kern="100" dirty="0">
                <a:solidFill>
                  <a:srgbClr val="C00000"/>
                </a:solidFill>
                <a:latin typeface="宋体"/>
                <a:ea typeface="华文细黑"/>
                <a:cs typeface="Times New Roman"/>
              </a:rPr>
              <a:t>”</a:t>
            </a:r>
            <a:r>
              <a:rPr lang="zh-CN" altLang="en-US" sz="2800" kern="100" dirty="0">
                <a:solidFill>
                  <a:srgbClr val="C00000"/>
                </a:solidFill>
                <a:latin typeface="Times New Roman"/>
                <a:ea typeface="华文细黑"/>
                <a:cs typeface="Times New Roman"/>
              </a:rPr>
              <a:t>型选择题。</a:t>
            </a:r>
            <a:endParaRPr lang="zh-CN" altLang="en-US" sz="2800" kern="100" dirty="0">
              <a:solidFill>
                <a:srgbClr val="C00000"/>
              </a:solidFill>
              <a:latin typeface="宋体"/>
              <a:cs typeface="Courier New"/>
            </a:endParaRPr>
          </a:p>
        </p:txBody>
      </p:sp>
      <p:pic>
        <p:nvPicPr>
          <p:cNvPr id="14" name="图片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8483" y="5904700"/>
            <a:ext cx="3066035" cy="950897"/>
          </a:xfrm>
          <a:prstGeom prst="rect">
            <a:avLst/>
          </a:prstGeom>
        </p:spPr>
      </p:pic>
      <p:sp>
        <p:nvSpPr>
          <p:cNvPr id="15" name="矩形 14"/>
          <p:cNvSpPr/>
          <p:nvPr/>
        </p:nvSpPr>
        <p:spPr>
          <a:xfrm>
            <a:off x="10271670" y="2310146"/>
            <a:ext cx="1699203" cy="687600"/>
          </a:xfrm>
          <a:prstGeom prst="rect">
            <a:avLst/>
          </a:prstGeom>
        </p:spPr>
        <p:txBody>
          <a:bodyPr wrap="square" lIns="121898" tIns="60948" rIns="121898" bIns="60948">
            <a:spAutoFit/>
          </a:bodyPr>
          <a:lstStyle/>
          <a:p>
            <a:pPr marL="72000" lvl="0" algn="ctr">
              <a:lnSpc>
                <a:spcPct val="150000"/>
              </a:lnSpc>
            </a:pPr>
            <a:r>
              <a:rPr lang="en-US" altLang="zh-CN" sz="2800" kern="100" dirty="0">
                <a:solidFill>
                  <a:srgbClr val="C00000"/>
                </a:solidFill>
                <a:latin typeface="Times New Roman"/>
                <a:ea typeface="华文细黑"/>
                <a:cs typeface="Courier New"/>
              </a:rPr>
              <a:t>B</a:t>
            </a:r>
            <a:r>
              <a:rPr lang="en-US" altLang="zh-CN" sz="2800" kern="100" dirty="0" smtClean="0">
                <a:solidFill>
                  <a:srgbClr val="C00000"/>
                </a:solidFill>
                <a:latin typeface="Times New Roman"/>
                <a:ea typeface="华文细黑"/>
                <a:cs typeface="Courier New"/>
              </a:rPr>
              <a:t>—(4)</a:t>
            </a:r>
            <a:endParaRPr lang="zh-CN" altLang="en-US" sz="2800" kern="100" dirty="0">
              <a:solidFill>
                <a:srgbClr val="C00000"/>
              </a:solidFill>
              <a:latin typeface="宋体"/>
              <a:cs typeface="Courier New"/>
            </a:endParaRPr>
          </a:p>
        </p:txBody>
      </p:sp>
    </p:spTree>
    <p:extLst>
      <p:ext uri="{BB962C8B-B14F-4D97-AF65-F5344CB8AC3E}">
        <p14:creationId xmlns:p14="http://schemas.microsoft.com/office/powerpoint/2010/main" val="36207522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13"/>
                                        </p:tgtEl>
                                      </p:cBhvr>
                                    </p:animEffect>
                                    <p:set>
                                      <p:cBhvr>
                                        <p:cTn id="15" dur="1" fill="hold">
                                          <p:stCondLst>
                                            <p:cond delay="499"/>
                                          </p:stCondLst>
                                        </p:cTn>
                                        <p:tgtEl>
                                          <p:spTgt spid="13"/>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15"/>
                                        </p:tgtEl>
                                      </p:cBhvr>
                                    </p:animEffect>
                                    <p:set>
                                      <p:cBhvr>
                                        <p:cTn id="18" dur="1" fill="hold">
                                          <p:stCondLst>
                                            <p:cond delay="499"/>
                                          </p:stCondLst>
                                        </p:cTn>
                                        <p:tgtEl>
                                          <p:spTgt spid="15"/>
                                        </p:tgtEl>
                                        <p:attrNameLst>
                                          <p:attrName>style.visibility</p:attrName>
                                        </p:attrNameLst>
                                      </p:cBhvr>
                                      <p:to>
                                        <p:strVal val="hidden"/>
                                      </p:to>
                                    </p:set>
                                  </p:childTnLst>
                                </p:cTn>
                              </p:par>
                            </p:childTnLst>
                          </p:cTn>
                        </p:par>
                      </p:childTnLst>
                    </p:cTn>
                  </p:par>
                </p:childTnLst>
              </p:cTn>
              <p:nextCondLst>
                <p:cond evt="onClick" delay="0">
                  <p:tgtEl>
                    <p:spTgt spid="14"/>
                  </p:tgtEl>
                </p:cond>
              </p:nextCondLst>
            </p:seq>
          </p:childTnLst>
        </p:cTn>
      </p:par>
    </p:tnLst>
    <p:bldLst>
      <p:bldP spid="13" grpId="0"/>
      <p:bldP spid="13" grpId="1"/>
      <p:bldP spid="15" grpId="0"/>
      <p:bldP spid="15" grpId="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p:cNvGraphicFramePr>
            <a:graphicFrameLocks noGrp="1"/>
          </p:cNvGraphicFramePr>
          <p:nvPr>
            <p:extLst>
              <p:ext uri="{D42A27DB-BD31-4B8C-83A1-F6EECF244321}">
                <p14:modId xmlns:p14="http://schemas.microsoft.com/office/powerpoint/2010/main" val="782015641"/>
              </p:ext>
            </p:extLst>
          </p:nvPr>
        </p:nvGraphicFramePr>
        <p:xfrm>
          <a:off x="334566" y="549474"/>
          <a:ext cx="11484584" cy="5256584"/>
        </p:xfrm>
        <a:graphic>
          <a:graphicData uri="http://schemas.openxmlformats.org/drawingml/2006/table">
            <a:tbl>
              <a:tblPr/>
              <a:tblGrid>
                <a:gridCol w="720080"/>
                <a:gridCol w="9505056"/>
                <a:gridCol w="1259448"/>
              </a:tblGrid>
              <a:tr h="5256584">
                <a:tc>
                  <a:txBody>
                    <a:bodyPr/>
                    <a:lstStyle/>
                    <a:p>
                      <a:pPr marL="72000" algn="ctr">
                        <a:lnSpc>
                          <a:spcPct val="150000"/>
                        </a:lnSpc>
                        <a:spcAft>
                          <a:spcPts val="0"/>
                        </a:spcAft>
                      </a:pPr>
                      <a:r>
                        <a:rPr lang="zh-CN" sz="2800" kern="100" dirty="0">
                          <a:effectLst/>
                          <a:latin typeface="Times New Roman"/>
                          <a:ea typeface="华文细黑"/>
                          <a:cs typeface="Times New Roman"/>
                        </a:rPr>
                        <a:t>文意概括题</a:t>
                      </a: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l">
                        <a:lnSpc>
                          <a:spcPct val="150000"/>
                        </a:lnSpc>
                        <a:spcAft>
                          <a:spcPts val="0"/>
                        </a:spcAft>
                      </a:pP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ctr">
                        <a:lnSpc>
                          <a:spcPct val="150000"/>
                        </a:lnSpc>
                        <a:spcAft>
                          <a:spcPts val="0"/>
                        </a:spcAft>
                      </a:pP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4" name="矩形 3"/>
          <p:cNvSpPr/>
          <p:nvPr/>
        </p:nvSpPr>
        <p:spPr>
          <a:xfrm>
            <a:off x="982638" y="560522"/>
            <a:ext cx="9692956" cy="5184959"/>
          </a:xfrm>
          <a:prstGeom prst="rect">
            <a:avLst/>
          </a:prstGeom>
        </p:spPr>
        <p:txBody>
          <a:bodyPr wrap="square" lIns="121898" tIns="60948" rIns="121898" bIns="60948">
            <a:spAutoFit/>
          </a:bodyPr>
          <a:lstStyle/>
          <a:p>
            <a:pPr marL="72000" lvl="0">
              <a:lnSpc>
                <a:spcPct val="150000"/>
              </a:lnSpc>
            </a:pPr>
            <a:r>
              <a:rPr lang="en-US" altLang="zh-CN" sz="2800" kern="100" dirty="0">
                <a:solidFill>
                  <a:srgbClr val="C00000"/>
                </a:solidFill>
                <a:latin typeface="宋体"/>
                <a:ea typeface="华文细黑"/>
                <a:cs typeface="Times New Roman"/>
              </a:rPr>
              <a:t>①</a:t>
            </a:r>
            <a:r>
              <a:rPr lang="zh-CN" altLang="en-US" sz="2800" kern="100" dirty="0">
                <a:solidFill>
                  <a:srgbClr val="C00000"/>
                </a:solidFill>
                <a:latin typeface="Times New Roman"/>
                <a:ea typeface="华文细黑"/>
                <a:cs typeface="Times New Roman"/>
              </a:rPr>
              <a:t>信息筛选涉及的内容主要是：</a:t>
            </a:r>
            <a:r>
              <a:rPr lang="en-US" altLang="zh-CN" sz="2800" kern="100" dirty="0">
                <a:solidFill>
                  <a:srgbClr val="C00000"/>
                </a:solidFill>
                <a:latin typeface="Times New Roman"/>
                <a:ea typeface="华文细黑"/>
                <a:cs typeface="Courier New"/>
              </a:rPr>
              <a:t>a.</a:t>
            </a:r>
            <a:r>
              <a:rPr lang="zh-CN" altLang="en-US" sz="2800" kern="100" dirty="0">
                <a:solidFill>
                  <a:srgbClr val="C00000"/>
                </a:solidFill>
                <a:latin typeface="Times New Roman"/>
                <a:ea typeface="华文细黑"/>
                <a:cs typeface="Times New Roman"/>
              </a:rPr>
              <a:t>表现人物行为举止特点的信息，</a:t>
            </a:r>
            <a:r>
              <a:rPr lang="en-US" altLang="zh-CN" sz="2800" kern="100" dirty="0">
                <a:solidFill>
                  <a:srgbClr val="C00000"/>
                </a:solidFill>
                <a:latin typeface="Times New Roman"/>
                <a:ea typeface="华文细黑"/>
                <a:cs typeface="Courier New"/>
              </a:rPr>
              <a:t>b.</a:t>
            </a:r>
            <a:r>
              <a:rPr lang="zh-CN" altLang="en-US" sz="2800" kern="100" dirty="0">
                <a:solidFill>
                  <a:srgbClr val="C00000"/>
                </a:solidFill>
                <a:latin typeface="Times New Roman"/>
                <a:ea typeface="华文细黑"/>
                <a:cs typeface="Times New Roman"/>
              </a:rPr>
              <a:t>表现人物志向和思想主张的信息，</a:t>
            </a:r>
            <a:r>
              <a:rPr lang="en-US" altLang="zh-CN" sz="2800" kern="100" dirty="0">
                <a:solidFill>
                  <a:srgbClr val="C00000"/>
                </a:solidFill>
                <a:latin typeface="Times New Roman"/>
                <a:ea typeface="华文细黑"/>
                <a:cs typeface="Courier New"/>
              </a:rPr>
              <a:t>c.</a:t>
            </a:r>
            <a:r>
              <a:rPr lang="zh-CN" altLang="en-US" sz="2800" kern="100" dirty="0">
                <a:solidFill>
                  <a:srgbClr val="C00000"/>
                </a:solidFill>
                <a:latin typeface="Times New Roman"/>
                <a:ea typeface="华文细黑"/>
                <a:cs typeface="Times New Roman"/>
              </a:rPr>
              <a:t>反映人物道德品行和聪明才智的信息，</a:t>
            </a:r>
            <a:r>
              <a:rPr lang="en-US" altLang="zh-CN" sz="2800" kern="100" dirty="0">
                <a:solidFill>
                  <a:srgbClr val="C00000"/>
                </a:solidFill>
                <a:latin typeface="Times New Roman"/>
                <a:ea typeface="华文细黑"/>
                <a:cs typeface="Courier New"/>
              </a:rPr>
              <a:t>d.</a:t>
            </a:r>
            <a:r>
              <a:rPr lang="zh-CN" altLang="en-US" sz="2800" kern="100" dirty="0">
                <a:solidFill>
                  <a:srgbClr val="C00000"/>
                </a:solidFill>
                <a:latin typeface="Times New Roman"/>
                <a:ea typeface="华文细黑"/>
                <a:cs typeface="Times New Roman"/>
              </a:rPr>
              <a:t>展现人物性格和情感方面的信息。</a:t>
            </a:r>
            <a:r>
              <a:rPr lang="en-US" altLang="zh-CN" sz="2800" kern="100" dirty="0">
                <a:solidFill>
                  <a:srgbClr val="C00000"/>
                </a:solidFill>
                <a:latin typeface="宋体"/>
                <a:ea typeface="华文细黑"/>
                <a:cs typeface="Times New Roman"/>
              </a:rPr>
              <a:t>②</a:t>
            </a:r>
            <a:r>
              <a:rPr lang="zh-CN" altLang="en-US" sz="2800" kern="100" dirty="0">
                <a:solidFill>
                  <a:srgbClr val="C00000"/>
                </a:solidFill>
                <a:latin typeface="Times New Roman"/>
                <a:ea typeface="华文细黑"/>
                <a:cs typeface="Times New Roman"/>
              </a:rPr>
              <a:t>命题形式：一般采用客观选择题的形式考查考生对某一方面信息进行筛选和辨识的能力；也可能从阅读材料中选出六句话，分别编为四组，要求选出符合某一方面信息的选项。这是高考考查的主要题型。</a:t>
            </a:r>
            <a:r>
              <a:rPr lang="en-US" altLang="zh-CN" sz="2800" kern="100" dirty="0">
                <a:solidFill>
                  <a:srgbClr val="C00000"/>
                </a:solidFill>
                <a:latin typeface="宋体"/>
                <a:ea typeface="华文细黑"/>
                <a:cs typeface="Times New Roman"/>
              </a:rPr>
              <a:t>③</a:t>
            </a:r>
            <a:r>
              <a:rPr lang="zh-CN" altLang="en-US" sz="2800" kern="100" dirty="0">
                <a:solidFill>
                  <a:srgbClr val="C00000"/>
                </a:solidFill>
                <a:latin typeface="Times New Roman"/>
                <a:ea typeface="华文细黑"/>
                <a:cs typeface="Times New Roman"/>
              </a:rPr>
              <a:t>设误形式主要为曲解文意，尤其是曲解关键实词上。</a:t>
            </a:r>
            <a:endParaRPr lang="zh-CN" altLang="en-US" sz="2800" kern="100" dirty="0">
              <a:solidFill>
                <a:srgbClr val="C00000"/>
              </a:solidFill>
              <a:latin typeface="宋体"/>
              <a:cs typeface="Courier New"/>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8483" y="5904700"/>
            <a:ext cx="3066035" cy="950897"/>
          </a:xfrm>
          <a:prstGeom prst="rect">
            <a:avLst/>
          </a:prstGeom>
        </p:spPr>
      </p:pic>
      <p:sp>
        <p:nvSpPr>
          <p:cNvPr id="6" name="矩形 5"/>
          <p:cNvSpPr/>
          <p:nvPr/>
        </p:nvSpPr>
        <p:spPr>
          <a:xfrm>
            <a:off x="10271670" y="2493690"/>
            <a:ext cx="1699203" cy="687600"/>
          </a:xfrm>
          <a:prstGeom prst="rect">
            <a:avLst/>
          </a:prstGeom>
        </p:spPr>
        <p:txBody>
          <a:bodyPr wrap="square" lIns="121898" tIns="60948" rIns="121898" bIns="60948">
            <a:spAutoFit/>
          </a:bodyPr>
          <a:lstStyle/>
          <a:p>
            <a:pPr marL="72000" lvl="0" algn="ctr">
              <a:lnSpc>
                <a:spcPct val="150000"/>
              </a:lnSpc>
            </a:pPr>
            <a:r>
              <a:rPr lang="en-US" altLang="zh-CN" sz="2800" kern="100" smtClean="0">
                <a:solidFill>
                  <a:srgbClr val="C00000"/>
                </a:solidFill>
                <a:latin typeface="Times New Roman"/>
                <a:ea typeface="华文细黑"/>
                <a:cs typeface="Courier New"/>
              </a:rPr>
              <a:t>C—(2)</a:t>
            </a:r>
            <a:endParaRPr lang="zh-CN" altLang="en-US" sz="2800" kern="100" dirty="0">
              <a:solidFill>
                <a:srgbClr val="C00000"/>
              </a:solidFill>
              <a:latin typeface="宋体"/>
              <a:cs typeface="Courier New"/>
            </a:endParaRPr>
          </a:p>
        </p:txBody>
      </p:sp>
    </p:spTree>
    <p:extLst>
      <p:ext uri="{BB962C8B-B14F-4D97-AF65-F5344CB8AC3E}">
        <p14:creationId xmlns:p14="http://schemas.microsoft.com/office/powerpoint/2010/main" val="16166390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6"/>
                                        </p:tgtEl>
                                      </p:cBhvr>
                                    </p:animEffect>
                                    <p:set>
                                      <p:cBhvr>
                                        <p:cTn id="18"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
                  </p:tgtEl>
                </p:cond>
              </p:nextCondLst>
            </p:seq>
          </p:childTnLst>
        </p:cTn>
      </p:par>
    </p:tnLst>
    <p:bldLst>
      <p:bldP spid="4" grpId="0"/>
      <p:bldP spid="4" grpId="1"/>
      <p:bldP spid="6" grpId="0"/>
      <p:bldP spid="6" grpId="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p:cNvGraphicFramePr>
            <a:graphicFrameLocks noGrp="1"/>
          </p:cNvGraphicFramePr>
          <p:nvPr>
            <p:extLst>
              <p:ext uri="{D42A27DB-BD31-4B8C-83A1-F6EECF244321}">
                <p14:modId xmlns:p14="http://schemas.microsoft.com/office/powerpoint/2010/main" val="3706657963"/>
              </p:ext>
            </p:extLst>
          </p:nvPr>
        </p:nvGraphicFramePr>
        <p:xfrm>
          <a:off x="406574" y="1351818"/>
          <a:ext cx="11484584" cy="3086088"/>
        </p:xfrm>
        <a:graphic>
          <a:graphicData uri="http://schemas.openxmlformats.org/drawingml/2006/table">
            <a:tbl>
              <a:tblPr/>
              <a:tblGrid>
                <a:gridCol w="1152128"/>
                <a:gridCol w="8424936"/>
                <a:gridCol w="1907520"/>
              </a:tblGrid>
              <a:tr h="3086088">
                <a:tc>
                  <a:txBody>
                    <a:bodyPr/>
                    <a:lstStyle/>
                    <a:p>
                      <a:pPr marL="72000" algn="ctr">
                        <a:lnSpc>
                          <a:spcPct val="150000"/>
                        </a:lnSpc>
                        <a:spcAft>
                          <a:spcPts val="0"/>
                        </a:spcAft>
                      </a:pPr>
                      <a:r>
                        <a:rPr lang="zh-CN" sz="2800" kern="100" dirty="0">
                          <a:effectLst/>
                          <a:latin typeface="Times New Roman"/>
                          <a:ea typeface="华文细黑"/>
                          <a:cs typeface="Times New Roman"/>
                        </a:rPr>
                        <a:t>文言翻译题</a:t>
                      </a: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l">
                        <a:lnSpc>
                          <a:spcPct val="150000"/>
                        </a:lnSpc>
                        <a:spcAft>
                          <a:spcPts val="0"/>
                        </a:spcAft>
                      </a:pP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72000" algn="ctr">
                        <a:lnSpc>
                          <a:spcPct val="150000"/>
                        </a:lnSpc>
                        <a:spcAft>
                          <a:spcPts val="0"/>
                        </a:spcAft>
                      </a:pPr>
                      <a:endParaRPr lang="zh-CN" sz="2800" kern="100" dirty="0">
                        <a:effectLst/>
                        <a:latin typeface="宋体"/>
                        <a:cs typeface="Courier New"/>
                      </a:endParaRPr>
                    </a:p>
                  </a:txBody>
                  <a:tcPr marL="10780" marR="107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4" name="矩形 3"/>
          <p:cNvSpPr/>
          <p:nvPr/>
        </p:nvSpPr>
        <p:spPr>
          <a:xfrm>
            <a:off x="1630710" y="1558314"/>
            <a:ext cx="8206061" cy="2735576"/>
          </a:xfrm>
          <a:prstGeom prst="rect">
            <a:avLst/>
          </a:prstGeom>
        </p:spPr>
        <p:txBody>
          <a:bodyPr wrap="square" lIns="121898" tIns="60948" rIns="121898" bIns="60948">
            <a:spAutoFit/>
          </a:bodyPr>
          <a:lstStyle/>
          <a:p>
            <a:pPr marL="72000" lvl="0">
              <a:lnSpc>
                <a:spcPct val="150000"/>
              </a:lnSpc>
            </a:pPr>
            <a:r>
              <a:rPr lang="zh-CN" altLang="en-US" sz="2800" kern="100" dirty="0">
                <a:solidFill>
                  <a:srgbClr val="C00000"/>
                </a:solidFill>
                <a:latin typeface="宋体"/>
                <a:ea typeface="华文细黑"/>
                <a:cs typeface="Times New Roman"/>
              </a:rPr>
              <a:t>①选句为两句，分值重，占文言文总分的一半还多。②词汇量大，尤其是重要实词多。③考查点突出文言实词这一重点，尤其是实词中的多义词、古今异义词。④总有个别陌生实词，需要临场推断。</a:t>
            </a: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8483" y="5904700"/>
            <a:ext cx="3066035" cy="950897"/>
          </a:xfrm>
          <a:prstGeom prst="rect">
            <a:avLst/>
          </a:prstGeom>
        </p:spPr>
      </p:pic>
      <p:sp>
        <p:nvSpPr>
          <p:cNvPr id="6" name="矩形 5"/>
          <p:cNvSpPr/>
          <p:nvPr/>
        </p:nvSpPr>
        <p:spPr>
          <a:xfrm>
            <a:off x="10075966" y="2431842"/>
            <a:ext cx="1699203" cy="687600"/>
          </a:xfrm>
          <a:prstGeom prst="rect">
            <a:avLst/>
          </a:prstGeom>
        </p:spPr>
        <p:txBody>
          <a:bodyPr wrap="square" lIns="121898" tIns="60948" rIns="121898" bIns="60948">
            <a:spAutoFit/>
          </a:bodyPr>
          <a:lstStyle/>
          <a:p>
            <a:pPr marL="72000" lvl="0" algn="ctr">
              <a:lnSpc>
                <a:spcPct val="150000"/>
              </a:lnSpc>
            </a:pPr>
            <a:r>
              <a:rPr lang="en-US" altLang="zh-CN" sz="2800" kern="100" dirty="0">
                <a:solidFill>
                  <a:srgbClr val="C00000"/>
                </a:solidFill>
                <a:latin typeface="Times New Roman"/>
                <a:ea typeface="华文细黑"/>
                <a:cs typeface="Courier New"/>
              </a:rPr>
              <a:t>B—(3)(5)</a:t>
            </a:r>
          </a:p>
        </p:txBody>
      </p:sp>
    </p:spTree>
    <p:extLst>
      <p:ext uri="{BB962C8B-B14F-4D97-AF65-F5344CB8AC3E}">
        <p14:creationId xmlns:p14="http://schemas.microsoft.com/office/powerpoint/2010/main" val="35953587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6"/>
                                        </p:tgtEl>
                                      </p:cBhvr>
                                    </p:animEffect>
                                    <p:set>
                                      <p:cBhvr>
                                        <p:cTn id="18"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
                  </p:tgtEl>
                </p:cond>
              </p:nextCondLst>
            </p:seq>
          </p:childTnLst>
        </p:cTn>
      </p:par>
    </p:tnLst>
    <p:bldLst>
      <p:bldP spid="4" grpId="0"/>
      <p:bldP spid="4" grpId="1"/>
      <p:bldP spid="6" grpId="0"/>
      <p:bldP spid="6" grpId="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50590" y="477466"/>
            <a:ext cx="11449272" cy="68760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课标卷在文言文阅读方面的命题特点对于文言文复习来说有何启示？</a:t>
            </a:r>
            <a:endParaRPr lang="zh-CN" altLang="zh-CN" sz="1050" kern="100" dirty="0">
              <a:effectLst/>
              <a:latin typeface="宋体"/>
              <a:cs typeface="Courier New"/>
            </a:endParaRPr>
          </a:p>
        </p:txBody>
      </p:sp>
      <p:sp>
        <p:nvSpPr>
          <p:cNvPr id="14" name="TextBox 13">
            <a:hlinkClick r:id="rId2" action="ppaction://hlinksldjump"/>
          </p:cNvPr>
          <p:cNvSpPr txBox="1"/>
          <p:nvPr/>
        </p:nvSpPr>
        <p:spPr>
          <a:xfrm>
            <a:off x="622598" y="1239937"/>
            <a:ext cx="977341" cy="461665"/>
          </a:xfrm>
          <a:prstGeom prst="rect">
            <a:avLst/>
          </a:prstGeom>
          <a:solidFill>
            <a:srgbClr val="B4C7E7"/>
          </a:solidFill>
        </p:spPr>
        <p:txBody>
          <a:bodyPr wrap="square" rtlCol="0">
            <a:spAutoFit/>
          </a:bodyPr>
          <a:lstStyle/>
          <a:p>
            <a:r>
              <a:rPr lang="zh-CN" altLang="en-US" sz="2400" dirty="0" smtClean="0">
                <a:solidFill>
                  <a:schemeClr val="bg1"/>
                </a:solidFill>
                <a:latin typeface="+mj-ea"/>
                <a:ea typeface="+mj-ea"/>
                <a:cs typeface="Times New Roman" panose="02020603050405020304" pitchFamily="18" charset="0"/>
              </a:rPr>
              <a:t> 答案</a:t>
            </a:r>
          </a:p>
        </p:txBody>
      </p:sp>
    </p:spTree>
    <p:extLst>
      <p:ext uri="{BB962C8B-B14F-4D97-AF65-F5344CB8AC3E}">
        <p14:creationId xmlns:p14="http://schemas.microsoft.com/office/powerpoint/2010/main" val="2921755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矩形 12"/>
          <p:cNvSpPr/>
          <p:nvPr/>
        </p:nvSpPr>
        <p:spPr>
          <a:xfrm>
            <a:off x="219501" y="193122"/>
            <a:ext cx="11679403" cy="6456712"/>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6" name="矩形 5"/>
          <p:cNvSpPr/>
          <p:nvPr/>
        </p:nvSpPr>
        <p:spPr>
          <a:xfrm>
            <a:off x="262558" y="41402"/>
            <a:ext cx="11449272" cy="6503807"/>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重视课本学习。要按照《考试说明》要求，全面梳理教材文言文中的各个知识点，并注意前后勾连，构筑起一个坚实的教材文言文知识网络。</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坚持以积累为主，注意知识积累与推断能力相结合。文言文阅读的重点是实词，要做好</a:t>
            </a:r>
            <a:r>
              <a:rPr lang="en-US" altLang="zh-CN" sz="2800" kern="100" dirty="0">
                <a:latin typeface="Times New Roman"/>
                <a:ea typeface="华文细黑"/>
                <a:cs typeface="Courier New"/>
              </a:rPr>
              <a:t>120</a:t>
            </a:r>
            <a:r>
              <a:rPr lang="zh-CN" altLang="zh-CN" sz="2800" kern="100" dirty="0">
                <a:latin typeface="Times New Roman"/>
                <a:ea typeface="华文细黑"/>
                <a:cs typeface="Times New Roman"/>
              </a:rPr>
              <a:t>个基本实词的积累，并扩大到教材文言文中的常见实词。</a:t>
            </a:r>
            <a:r>
              <a:rPr lang="en-US" altLang="zh-CN" sz="2800" kern="100" dirty="0">
                <a:latin typeface="Times New Roman"/>
                <a:ea typeface="华文细黑"/>
                <a:cs typeface="Courier New"/>
              </a:rPr>
              <a:t>120</a:t>
            </a:r>
            <a:r>
              <a:rPr lang="zh-CN" altLang="zh-CN" sz="2800" kern="100" dirty="0">
                <a:latin typeface="Times New Roman"/>
                <a:ea typeface="华文细黑"/>
                <a:cs typeface="Times New Roman"/>
              </a:rPr>
              <a:t>个基本实词之外，还有</a:t>
            </a:r>
            <a:r>
              <a:rPr lang="en-US" altLang="zh-CN" sz="2800" kern="100" dirty="0">
                <a:latin typeface="Times New Roman"/>
                <a:ea typeface="华文细黑"/>
                <a:cs typeface="Courier New"/>
              </a:rPr>
              <a:t>40</a:t>
            </a:r>
            <a:r>
              <a:rPr lang="zh-CN" altLang="zh-CN" sz="2800" kern="100" dirty="0">
                <a:latin typeface="Times New Roman"/>
                <a:ea typeface="华文细黑"/>
                <a:cs typeface="Times New Roman"/>
              </a:rPr>
              <a:t>个常用重点词：按、与、速、赞、让、伐、奋、币、次、购、游、资、原、逆、烈、名、弊、简、吊、董、示、纾、夺、备、抢、获、淹、贷、存、徇、报、多、爽、发、课、比、责、息、赋、称。</a:t>
            </a:r>
            <a:r>
              <a:rPr lang="en-US" altLang="zh-CN" sz="2800" kern="100" dirty="0">
                <a:latin typeface="Times New Roman"/>
                <a:ea typeface="华文细黑"/>
                <a:cs typeface="Courier New"/>
              </a:rPr>
              <a:t>20</a:t>
            </a:r>
            <a:r>
              <a:rPr lang="zh-CN" altLang="zh-CN" sz="2800" kern="100" dirty="0">
                <a:latin typeface="Times New Roman"/>
                <a:ea typeface="华文细黑"/>
                <a:cs typeface="Times New Roman"/>
              </a:rPr>
              <a:t>个次常用词：薄、将、披、身、趣、厥、丁、引、更、果、视、稍、庭、绐、绍、床、延、文、居、置。同时，要聚焦关键点作合情合理的推断，尤其是训练做题过程中的推断能力</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Tree>
    <p:extLst>
      <p:ext uri="{BB962C8B-B14F-4D97-AF65-F5344CB8AC3E}">
        <p14:creationId xmlns:p14="http://schemas.microsoft.com/office/powerpoint/2010/main" val="32940856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矩形 12"/>
          <p:cNvSpPr/>
          <p:nvPr/>
        </p:nvSpPr>
        <p:spPr>
          <a:xfrm>
            <a:off x="334566" y="333450"/>
            <a:ext cx="11449272" cy="2196483"/>
          </a:xfrm>
          <a:prstGeom prst="rect">
            <a:avLst/>
          </a:prstGeom>
          <a:solidFill>
            <a:schemeClr val="accent1">
              <a:lumMod val="20000"/>
              <a:lumOff val="80000"/>
            </a:schemeClr>
          </a:solidFill>
        </p:spPr>
        <p:txBody>
          <a:bodyPr wrap="square">
            <a:spAutoFit/>
          </a:bodyPr>
          <a:lstStyle/>
          <a:p>
            <a:pPr algn="just">
              <a:lnSpc>
                <a:spcPct val="150000"/>
              </a:lnSpc>
              <a:spcAft>
                <a:spcPts val="0"/>
              </a:spcAft>
            </a:pPr>
            <a:endParaRPr lang="zh-CN" altLang="zh-CN" sz="1050" kern="100" dirty="0">
              <a:effectLst/>
              <a:latin typeface="宋体"/>
              <a:cs typeface="Courier New"/>
            </a:endParaRPr>
          </a:p>
        </p:txBody>
      </p:sp>
      <p:sp>
        <p:nvSpPr>
          <p:cNvPr id="6" name="矩形 5"/>
          <p:cNvSpPr/>
          <p:nvPr/>
        </p:nvSpPr>
        <p:spPr>
          <a:xfrm>
            <a:off x="375917" y="370182"/>
            <a:ext cx="11335913" cy="1979492"/>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强化训练。其实，文言文学习就是两个词：积累、训练。积累，只有在训练中才得以巩固。训练，尤其是经过一段时间的训练，一定会掌握比较固定的解题方法，并且在短时间内会有明显的成效。</a:t>
            </a:r>
            <a:endParaRPr lang="zh-CN" altLang="zh-CN" sz="1050" kern="100" dirty="0">
              <a:effectLst/>
              <a:latin typeface="宋体"/>
              <a:cs typeface="Courier New"/>
            </a:endParaRPr>
          </a:p>
        </p:txBody>
      </p:sp>
    </p:spTree>
    <p:extLst>
      <p:ext uri="{BB962C8B-B14F-4D97-AF65-F5344CB8AC3E}">
        <p14:creationId xmlns:p14="http://schemas.microsoft.com/office/powerpoint/2010/main" val="9022112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2" descr="http://pic1.win4000.com/wallpaper/5/540556f306f26.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0412" cy="6859588"/>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组合 16"/>
          <p:cNvGrpSpPr/>
          <p:nvPr/>
        </p:nvGrpSpPr>
        <p:grpSpPr>
          <a:xfrm>
            <a:off x="8343" y="3707638"/>
            <a:ext cx="12192000" cy="1375395"/>
            <a:chOff x="-1524000" y="2705990"/>
            <a:chExt cx="12192000" cy="1375395"/>
          </a:xfrm>
        </p:grpSpPr>
        <p:cxnSp>
          <p:nvCxnSpPr>
            <p:cNvPr id="21" name="直接连接符 20"/>
            <p:cNvCxnSpPr/>
            <p:nvPr/>
          </p:nvCxnSpPr>
          <p:spPr>
            <a:xfrm>
              <a:off x="0" y="2807930"/>
              <a:ext cx="9144000" cy="0"/>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1524000" y="2705990"/>
              <a:ext cx="12192000" cy="1375395"/>
              <a:chOff x="-1524000" y="2705990"/>
              <a:chExt cx="12192000" cy="1375395"/>
            </a:xfrm>
          </p:grpSpPr>
          <p:sp>
            <p:nvSpPr>
              <p:cNvPr id="23" name="矩形 22"/>
              <p:cNvSpPr/>
              <p:nvPr/>
            </p:nvSpPr>
            <p:spPr>
              <a:xfrm>
                <a:off x="-1524000" y="2705990"/>
                <a:ext cx="12192000" cy="1292787"/>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3985218" y="3998778"/>
                <a:ext cx="6682781" cy="82606"/>
              </a:xfrm>
              <a:prstGeom prst="rect">
                <a:avLst/>
              </a:prstGeom>
              <a:solidFill>
                <a:srgbClr val="FFC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1524000" y="3998777"/>
                <a:ext cx="5509219" cy="82608"/>
              </a:xfrm>
              <a:prstGeom prst="rect">
                <a:avLst/>
              </a:prstGeom>
              <a:solidFill>
                <a:srgbClr val="92D05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6" name="图片 25"/>
          <p:cNvPicPr>
            <a:picLocks noChangeAspect="1"/>
          </p:cNvPicPr>
          <p:nvPr/>
        </p:nvPicPr>
        <p:blipFill rotWithShape="1">
          <a:blip r:embed="rId3">
            <a:extLst>
              <a:ext uri="{28A0092B-C50C-407E-A947-70E740481C1C}">
                <a14:useLocalDpi xmlns:a14="http://schemas.microsoft.com/office/drawing/2010/main" val="0"/>
              </a:ext>
            </a:extLst>
          </a:blip>
          <a:srcRect l="12307" r="75889" b="6437"/>
          <a:stretch/>
        </p:blipFill>
        <p:spPr>
          <a:xfrm>
            <a:off x="1485346" y="3627150"/>
            <a:ext cx="1440612" cy="1536473"/>
          </a:xfrm>
          <a:prstGeom prst="rect">
            <a:avLst/>
          </a:prstGeom>
        </p:spPr>
      </p:pic>
      <p:pic>
        <p:nvPicPr>
          <p:cNvPr id="27" name="图片 26"/>
          <p:cNvPicPr>
            <a:picLocks noChangeAspect="1"/>
          </p:cNvPicPr>
          <p:nvPr/>
        </p:nvPicPr>
        <p:blipFill rotWithShape="1">
          <a:blip r:embed="rId3">
            <a:extLst>
              <a:ext uri="{28A0092B-C50C-407E-A947-70E740481C1C}">
                <a14:useLocalDpi xmlns:a14="http://schemas.microsoft.com/office/drawing/2010/main" val="0"/>
              </a:ext>
            </a:extLst>
          </a:blip>
          <a:srcRect l="12566" r="76101" b="6437"/>
          <a:stretch/>
        </p:blipFill>
        <p:spPr>
          <a:xfrm>
            <a:off x="1505548" y="3635658"/>
            <a:ext cx="1383104" cy="1438721"/>
          </a:xfrm>
          <a:prstGeom prst="rect">
            <a:avLst/>
          </a:prstGeom>
        </p:spPr>
      </p:pic>
      <p:sp>
        <p:nvSpPr>
          <p:cNvPr id="29" name="矩形 28"/>
          <p:cNvSpPr/>
          <p:nvPr/>
        </p:nvSpPr>
        <p:spPr>
          <a:xfrm>
            <a:off x="4005856" y="3645818"/>
            <a:ext cx="4648455" cy="886749"/>
          </a:xfrm>
          <a:prstGeom prst="rect">
            <a:avLst/>
          </a:prstGeom>
        </p:spPr>
        <p:txBody>
          <a:bodyPr wrap="square" lIns="91410" tIns="45704" rIns="91410" bIns="45704">
            <a:spAutoFit/>
          </a:bodyPr>
          <a:lstStyle/>
          <a:p>
            <a:pPr algn="ctr">
              <a:lnSpc>
                <a:spcPct val="130000"/>
              </a:lnSpc>
              <a:defRPr/>
            </a:pPr>
            <a:r>
              <a:rPr lang="zh-CN" altLang="en-US" sz="4400" b="1" dirty="0" smtClean="0">
                <a:solidFill>
                  <a:srgbClr val="0000FF"/>
                </a:solidFill>
                <a:effectLst/>
                <a:latin typeface="微软雅黑" pitchFamily="34" charset="-122"/>
                <a:ea typeface="微软雅黑" pitchFamily="34" charset="-122"/>
              </a:rPr>
              <a:t>本课结束</a:t>
            </a:r>
            <a:endParaRPr lang="zh-CN" altLang="en-US" sz="4400" b="1" dirty="0">
              <a:solidFill>
                <a:srgbClr val="0000FF"/>
              </a:solidFill>
              <a:effectLst/>
              <a:latin typeface="微软雅黑" pitchFamily="34" charset="-122"/>
              <a:ea typeface="微软雅黑" pitchFamily="34" charset="-122"/>
            </a:endParaRPr>
          </a:p>
        </p:txBody>
      </p:sp>
      <p:sp>
        <p:nvSpPr>
          <p:cNvPr id="30" name="标题 1"/>
          <p:cNvSpPr txBox="1">
            <a:spLocks/>
          </p:cNvSpPr>
          <p:nvPr/>
        </p:nvSpPr>
        <p:spPr>
          <a:xfrm>
            <a:off x="2825216" y="4267584"/>
            <a:ext cx="7465308" cy="913055"/>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400" b="1" dirty="0" smtClean="0">
                <a:solidFill>
                  <a:srgbClr val="0000FF"/>
                </a:solidFill>
                <a:latin typeface="微软雅黑" pitchFamily="34" charset="-122"/>
                <a:ea typeface="微软雅黑" pitchFamily="34" charset="-122"/>
              </a:rPr>
              <a:t>更多精彩内容请登录：</a:t>
            </a:r>
            <a:r>
              <a:rPr lang="en-US" altLang="zh-CN" sz="2700" b="1" dirty="0" err="1" smtClean="0">
                <a:solidFill>
                  <a:srgbClr val="0000FF"/>
                </a:solidFill>
                <a:latin typeface="微软雅黑" pitchFamily="34" charset="-122"/>
                <a:ea typeface="微软雅黑" pitchFamily="34" charset="-122"/>
              </a:rPr>
              <a:t>www.91taoke.com</a:t>
            </a:r>
            <a:endParaRPr lang="zh-CN" altLang="en-US" sz="2700" b="1" dirty="0">
              <a:solidFill>
                <a:srgbClr val="0000FF"/>
              </a:solidFill>
              <a:latin typeface="微软雅黑" pitchFamily="34" charset="-122"/>
              <a:ea typeface="微软雅黑" pitchFamily="34" charset="-122"/>
            </a:endParaRPr>
          </a:p>
        </p:txBody>
      </p:sp>
    </p:spTree>
    <p:extLst>
      <p:ext uri="{BB962C8B-B14F-4D97-AF65-F5344CB8AC3E}">
        <p14:creationId xmlns:p14="http://schemas.microsoft.com/office/powerpoint/2010/main" val="2410890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435">
                                          <p:stCondLst>
                                            <p:cond delay="0"/>
                                          </p:stCondLst>
                                        </p:cTn>
                                        <p:tgtEl>
                                          <p:spTgt spid="30"/>
                                        </p:tgtEl>
                                      </p:cBhvr>
                                    </p:animEffect>
                                    <p:anim calcmode="lin" valueType="num">
                                      <p:cBhvr>
                                        <p:cTn id="8" dur="1367" tmFilter="0,0; 0.14,0.36; 0.43,0.73; 0.71,0.91; 1.0,1.0">
                                          <p:stCondLst>
                                            <p:cond delay="0"/>
                                          </p:stCondLst>
                                        </p:cTn>
                                        <p:tgtEl>
                                          <p:spTgt spid="30"/>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30"/>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30"/>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30"/>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30"/>
                                        </p:tgtEl>
                                        <p:attrNameLst>
                                          <p:attrName>ppt_y</p:attrName>
                                        </p:attrNameLst>
                                      </p:cBhvr>
                                      <p:tavLst>
                                        <p:tav tm="0" fmla="#ppt_y-sin(pi*$)/81">
                                          <p:val>
                                            <p:fltVal val="0"/>
                                          </p:val>
                                        </p:tav>
                                        <p:tav tm="100000">
                                          <p:val>
                                            <p:fltVal val="1"/>
                                          </p:val>
                                        </p:tav>
                                      </p:tavLst>
                                    </p:anim>
                                    <p:animScale>
                                      <p:cBhvr>
                                        <p:cTn id="13" dur="20">
                                          <p:stCondLst>
                                            <p:cond delay="487"/>
                                          </p:stCondLst>
                                        </p:cTn>
                                        <p:tgtEl>
                                          <p:spTgt spid="30"/>
                                        </p:tgtEl>
                                      </p:cBhvr>
                                      <p:to x="100000" y="60000"/>
                                    </p:animScale>
                                    <p:animScale>
                                      <p:cBhvr>
                                        <p:cTn id="14" dur="124" decel="50000">
                                          <p:stCondLst>
                                            <p:cond delay="507"/>
                                          </p:stCondLst>
                                        </p:cTn>
                                        <p:tgtEl>
                                          <p:spTgt spid="30"/>
                                        </p:tgtEl>
                                      </p:cBhvr>
                                      <p:to x="100000" y="100000"/>
                                    </p:animScale>
                                    <p:animScale>
                                      <p:cBhvr>
                                        <p:cTn id="15" dur="20">
                                          <p:stCondLst>
                                            <p:cond delay="984"/>
                                          </p:stCondLst>
                                        </p:cTn>
                                        <p:tgtEl>
                                          <p:spTgt spid="30"/>
                                        </p:tgtEl>
                                      </p:cBhvr>
                                      <p:to x="100000" y="80000"/>
                                    </p:animScale>
                                    <p:animScale>
                                      <p:cBhvr>
                                        <p:cTn id="16" dur="124" decel="50000">
                                          <p:stCondLst>
                                            <p:cond delay="1004"/>
                                          </p:stCondLst>
                                        </p:cTn>
                                        <p:tgtEl>
                                          <p:spTgt spid="30"/>
                                        </p:tgtEl>
                                      </p:cBhvr>
                                      <p:to x="100000" y="100000"/>
                                    </p:animScale>
                                    <p:animScale>
                                      <p:cBhvr>
                                        <p:cTn id="17" dur="20">
                                          <p:stCondLst>
                                            <p:cond delay="1231"/>
                                          </p:stCondLst>
                                        </p:cTn>
                                        <p:tgtEl>
                                          <p:spTgt spid="30"/>
                                        </p:tgtEl>
                                      </p:cBhvr>
                                      <p:to x="100000" y="90000"/>
                                    </p:animScale>
                                    <p:animScale>
                                      <p:cBhvr>
                                        <p:cTn id="18" dur="124" decel="50000">
                                          <p:stCondLst>
                                            <p:cond delay="1251"/>
                                          </p:stCondLst>
                                        </p:cTn>
                                        <p:tgtEl>
                                          <p:spTgt spid="30"/>
                                        </p:tgtEl>
                                      </p:cBhvr>
                                      <p:to x="100000" y="100000"/>
                                    </p:animScale>
                                    <p:animScale>
                                      <p:cBhvr>
                                        <p:cTn id="19" dur="20">
                                          <p:stCondLst>
                                            <p:cond delay="1356"/>
                                          </p:stCondLst>
                                        </p:cTn>
                                        <p:tgtEl>
                                          <p:spTgt spid="30"/>
                                        </p:tgtEl>
                                      </p:cBhvr>
                                      <p:to x="100000" y="95000"/>
                                    </p:animScale>
                                    <p:animScale>
                                      <p:cBhvr>
                                        <p:cTn id="20" dur="124" decel="50000">
                                          <p:stCondLst>
                                            <p:cond delay="1376"/>
                                          </p:stCondLst>
                                        </p:cTn>
                                        <p:tgtEl>
                                          <p:spTgt spid="3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theme/theme1.xml><?xml version="1.0" encoding="utf-8"?>
<a:theme xmlns:a="http://schemas.openxmlformats.org/drawingml/2006/main" name="7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6235</TotalTime>
  <Words>13966</Words>
  <Application>Microsoft Office PowerPoint</Application>
  <PresentationFormat>自定义</PresentationFormat>
  <Paragraphs>589</Paragraphs>
  <Slides>97</Slides>
  <Notes>2</Notes>
  <HiddenSlides>17</HiddenSlides>
  <MMClips>0</MMClips>
  <ScaleCrop>false</ScaleCrop>
  <HeadingPairs>
    <vt:vector size="4" baseType="variant">
      <vt:variant>
        <vt:lpstr>主题</vt:lpstr>
      </vt:variant>
      <vt:variant>
        <vt:i4>1</vt:i4>
      </vt:variant>
      <vt:variant>
        <vt:lpstr>幻灯片标题</vt:lpstr>
      </vt:variant>
      <vt:variant>
        <vt:i4>97</vt:i4>
      </vt:variant>
    </vt:vector>
  </HeadingPairs>
  <TitlesOfParts>
    <vt:vector size="98" baseType="lpstr">
      <vt:lpstr>7_Office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3668</cp:revision>
  <dcterms:created xsi:type="dcterms:W3CDTF">2014-11-27T01:03:00Z</dcterms:created>
  <dcterms:modified xsi:type="dcterms:W3CDTF">2017-03-30T07:27:18Z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2052-10.1.0.5458</vt:lpwstr>
  </property>
</Properties>
</file>

<file path=docProps/thumbnail.jpeg>
</file>